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735" r:id="rId5"/>
    <p:sldId id="394" r:id="rId6"/>
    <p:sldId id="734" r:id="rId7"/>
    <p:sldId id="670" r:id="rId8"/>
    <p:sldId id="646" r:id="rId9"/>
    <p:sldId id="662" r:id="rId10"/>
    <p:sldId id="673" r:id="rId11"/>
    <p:sldId id="725" r:id="rId12"/>
    <p:sldId id="728" r:id="rId13"/>
    <p:sldId id="730" r:id="rId14"/>
    <p:sldId id="729" r:id="rId15"/>
    <p:sldId id="676" r:id="rId16"/>
    <p:sldId id="605" r:id="rId17"/>
    <p:sldId id="492" r:id="rId18"/>
    <p:sldId id="678" r:id="rId19"/>
    <p:sldId id="493" r:id="rId20"/>
    <p:sldId id="626" r:id="rId21"/>
    <p:sldId id="732" r:id="rId22"/>
    <p:sldId id="494" r:id="rId23"/>
    <p:sldId id="665" r:id="rId24"/>
    <p:sldId id="736" r:id="rId25"/>
    <p:sldId id="49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7" autoAdjust="0"/>
    <p:restoredTop sz="94660"/>
  </p:normalViewPr>
  <p:slideViewPr>
    <p:cSldViewPr snapToGrid="0">
      <p:cViewPr varScale="1">
        <p:scale>
          <a:sx n="60" d="100"/>
          <a:sy n="60" d="100"/>
        </p:scale>
        <p:origin x="16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ACFE7-841A-41D6-AC32-E488AEA503BD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823D0-8D2B-47B6-8B59-257A1A4DF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5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58FB82-EF95-48F6-B3C6-C7F83B1DBC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81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VK 102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9604F-E4D4-254F-AF8E-9FE3E72CC76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28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VK 401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9604F-E4D4-254F-AF8E-9FE3E72CC76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15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Hextio – consumer product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9604F-E4D4-254F-AF8E-9FE3E72CC76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24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Hextio – consumer product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9604F-E4D4-254F-AF8E-9FE3E72CC76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07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Hextio</a:t>
            </a:r>
            <a:r>
              <a:rPr lang="en-US"/>
              <a:t> – consumer product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9604F-E4D4-254F-AF8E-9FE3E72CC7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06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DD53F-2C2A-489D-9FF0-F8DF6850F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6325B3-5986-4A03-8C83-4532B2854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7F37E-BDFC-4876-9BC1-7DFE58FD1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50A3-961D-45DA-8B84-5AE1D88FB80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862AE-16B2-4B5C-9644-360088A0C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5FEA4-1B37-41CA-B583-EC06391D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7747-50DC-49A2-8557-FAD9AFD2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7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18558-8BD3-4EA3-8989-D0DBD0901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972D4C-0A99-4D44-AE58-24AF3916C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07AB2E-D21B-4EFA-B59C-C817B6E6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50A3-961D-45DA-8B84-5AE1D88FB80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06691-96FB-4AC2-B1E9-A9E2AF858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C463C-9F38-4B7A-8FE5-E58135B21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7747-50DC-49A2-8557-FAD9AFD2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AA7FB3-BE89-4F40-89F4-7B3547E642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C4C148-2B65-4B0D-9423-A629A35A2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CFCCA-50D1-4B03-9B70-5A9F3144C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50A3-961D-45DA-8B84-5AE1D88FB80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D880C-7B1B-4477-B1D9-04EC22CED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28245-F1EF-426A-B2BF-24A51C310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7747-50DC-49A2-8557-FAD9AFD2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0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CEFD8-6C9B-48BA-98DE-1DA1C9F9B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EA13C-BA20-4698-ABAA-74057E16D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10609-C2F4-4E4B-A1BF-1BD8A064A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50A3-961D-45DA-8B84-5AE1D88FB80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72A1A-4DF2-4116-9E01-43EF8A7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4FB73-52F8-405A-B1B0-7D1B79B0C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7747-50DC-49A2-8557-FAD9AFD2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3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18E2E-4F85-41DF-AC27-603D0A280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A40F1E-92A2-4951-AA42-96CFE9F03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37FC8-4778-4E7D-B61A-896E3A03D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50A3-961D-45DA-8B84-5AE1D88FB80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6CF65-6ED4-4182-BD06-043209BB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A5FA7-C2EF-4849-8199-9836C0CB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7747-50DC-49A2-8557-FAD9AFD2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5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E6DF9-FD40-4F1B-843A-69BDB54E1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D43BB-FA83-4089-BF2E-8B3BB975C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FF62E-680F-41BF-AE15-8BA075964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A59073-52FB-4E4F-B29B-88A543EC8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50A3-961D-45DA-8B84-5AE1D88FB80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32EEA-9A4D-4B52-923A-B1E053EF0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FBF47-FB6C-45C0-8247-ED3DE2146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7747-50DC-49A2-8557-FAD9AFD2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7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CCD68-5B87-4E3C-BF8A-79FB341F8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2EE67-6EC2-4E1E-B856-45B637598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14C3E-D1F5-4DE6-928F-62E975BB2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B69B7A-3BD4-4771-82F8-D3A7782C8A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2F3ECE-6B55-488D-846F-87129CBB7B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4AB745-F162-4058-BF37-BD37160E5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50A3-961D-45DA-8B84-5AE1D88FB80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78BC31-6E14-45C0-B2B4-6C1627E7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D5C2E1-C515-4DDF-B8B7-2DC611003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7747-50DC-49A2-8557-FAD9AFD2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4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433F-7475-4844-9EB7-32C12391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70DC2F-5DC6-4500-AC02-A2431FCB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50A3-961D-45DA-8B84-5AE1D88FB80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8586D3-63B5-46E9-B732-07F2F477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C048E-4973-434D-8E38-A70FF95ED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7747-50DC-49A2-8557-FAD9AFD2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3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FE838E-13C3-4ED2-89C9-DE8A1F596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50A3-961D-45DA-8B84-5AE1D88FB80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3DE9AD-340A-4EFB-A56A-F6FEF0B39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E7B1A-27D5-4DBE-9A68-7710AB44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7747-50DC-49A2-8557-FAD9AFD2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11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D277C-1E57-4092-BEFC-CE82FD1D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A4942-70FA-47CC-A866-59741194C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77FCE-7662-4323-A7C5-4FD97CCF0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9A33B-79B0-4C25-9E8E-CD806FCBA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50A3-961D-45DA-8B84-5AE1D88FB80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9D10-E98D-4745-8D15-0997E0C05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4CA3-52F3-4269-A9C9-C1E980019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7747-50DC-49A2-8557-FAD9AFD2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3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C60F2-CC48-4510-967C-3F4F0F4F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15D749-4F2C-4D89-858A-38631C2FD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415C67-D557-49E7-AC14-1185583C07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4D1BB9-DA7B-4995-B150-4E9EA05BB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50A3-961D-45DA-8B84-5AE1D88FB80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A36DA4-587D-4803-852B-76D7D9877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B30F9-B127-4591-A855-0BF5D81FC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7747-50DC-49A2-8557-FAD9AFD2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7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F519FA-4A6A-4E70-8C2E-DE8167E5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212D1-5BCC-4415-8AA5-C6ECFF85E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B85C6-0560-4B4D-B30E-766E9F55F7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850A3-961D-45DA-8B84-5AE1D88FB80E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EFF53-F7C9-4130-BE32-DD5A21AD8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AC6EC-4CE0-4B03-B729-1DE4749AA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E7747-50DC-49A2-8557-FAD9AFD2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tiff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tiff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tiff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@ecocool.ie" TargetMode="External"/><Relationship Id="rId2" Type="http://schemas.openxmlformats.org/officeDocument/2006/relationships/hyperlink" Target="http://www.ecocool.i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refrigerator&#10;&#10;Description automatically generated">
            <a:extLst>
              <a:ext uri="{FF2B5EF4-FFF2-40B4-BE49-F238E27FC236}">
                <a16:creationId xmlns:a16="http://schemas.microsoft.com/office/drawing/2014/main" id="{36F68790-500F-4D43-AE96-10818DE3E8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969" y="104209"/>
            <a:ext cx="5072684" cy="50614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7274DA-F501-49CA-A149-DD575D4A2E91}"/>
              </a:ext>
            </a:extLst>
          </p:cNvPr>
          <p:cNvSpPr/>
          <p:nvPr/>
        </p:nvSpPr>
        <p:spPr>
          <a:xfrm>
            <a:off x="-534" y="5141413"/>
            <a:ext cx="12191999" cy="171658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gnika Negative"/>
                <a:ea typeface="+mn-ea"/>
                <a:cs typeface="+mn-cs"/>
              </a:rPr>
              <a:t>​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30CB64-4759-4985-AA88-0E3FEBF894E5}"/>
              </a:ext>
            </a:extLst>
          </p:cNvPr>
          <p:cNvSpPr/>
          <p:nvPr/>
        </p:nvSpPr>
        <p:spPr>
          <a:xfrm>
            <a:off x="-7539" y="5014773"/>
            <a:ext cx="12240000" cy="184734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167"/>
              </a:spcAft>
              <a:buClrTx/>
              <a:buSzTx/>
              <a:buFontTx/>
              <a:buNone/>
              <a:tabLst/>
              <a:defRPr/>
            </a:pPr>
            <a:endParaRPr kumimoji="0" lang="en-US" sz="5333" b="1" i="0" u="none" strike="noStrike" kern="1200" cap="none" spc="0" normalizeH="0" baseline="30000" noProof="0">
              <a:ln>
                <a:noFill/>
              </a:ln>
              <a:solidFill>
                <a:srgbClr val="ACCBF9"/>
              </a:solidFill>
              <a:effectLst/>
              <a:uLnTx/>
              <a:uFillTx/>
              <a:latin typeface="Signika Negative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D12182-0535-4329-ACDC-F5D28EF9C8DD}"/>
              </a:ext>
            </a:extLst>
          </p:cNvPr>
          <p:cNvSpPr txBox="1"/>
          <p:nvPr/>
        </p:nvSpPr>
        <p:spPr>
          <a:xfrm>
            <a:off x="177187" y="5476101"/>
            <a:ext cx="11623465" cy="2204409"/>
          </a:xfrm>
          <a:prstGeom prst="rect">
            <a:avLst/>
          </a:prstGeom>
          <a:noFill/>
        </p:spPr>
        <p:txBody>
          <a:bodyPr wrap="square" lIns="171412" tIns="85705" rIns="171412" bIns="85705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EDUCATION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info@clean-air.ie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GB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0696E7-4C8D-48F0-B826-365FAC24DB53}"/>
              </a:ext>
            </a:extLst>
          </p:cNvPr>
          <p:cNvSpPr/>
          <p:nvPr/>
        </p:nvSpPr>
        <p:spPr>
          <a:xfrm>
            <a:off x="-14593" y="5104737"/>
            <a:ext cx="12220113" cy="60959"/>
          </a:xfrm>
          <a:prstGeom prst="rect">
            <a:avLst/>
          </a:prstGeom>
          <a:solidFill>
            <a:srgbClr val="2A2F3C"/>
          </a:solidFill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71" tIns="72287" rIns="144571" bIns="7228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4A66AC">
                  <a:lumMod val="40000"/>
                  <a:lumOff val="60000"/>
                </a:srgbClr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DE0198-1D66-4A5D-8867-3556CFAB5B2B}"/>
              </a:ext>
            </a:extLst>
          </p:cNvPr>
          <p:cNvGrpSpPr/>
          <p:nvPr/>
        </p:nvGrpSpPr>
        <p:grpSpPr>
          <a:xfrm>
            <a:off x="1016536" y="2634952"/>
            <a:ext cx="5320621" cy="1847347"/>
            <a:chOff x="2156791" y="1405385"/>
            <a:chExt cx="4430171" cy="1538179"/>
          </a:xfrm>
        </p:grpSpPr>
        <p:pic>
          <p:nvPicPr>
            <p:cNvPr id="5" name="Picture 6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798FA945-53DA-4E15-BDA3-5F32DF3AA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6791" y="1405385"/>
              <a:ext cx="3815031" cy="1413684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4D61158-A467-49E4-9DCB-71B5F5907DC0}"/>
                </a:ext>
              </a:extLst>
            </p:cNvPr>
            <p:cNvSpPr/>
            <p:nvPr/>
          </p:nvSpPr>
          <p:spPr>
            <a:xfrm>
              <a:off x="4937167" y="2401767"/>
              <a:ext cx="1649795" cy="5417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8525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4230E286-10F8-4359-A614-C97B786D004E}"/>
              </a:ext>
            </a:extLst>
          </p:cNvPr>
          <p:cNvSpPr/>
          <p:nvPr/>
        </p:nvSpPr>
        <p:spPr>
          <a:xfrm>
            <a:off x="640896" y="6324201"/>
            <a:ext cx="11025868" cy="5337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" name="Picture 6" descr="A picture containing photo, table, hydrant&#10;&#10;Description automatically generated">
            <a:extLst>
              <a:ext uri="{FF2B5EF4-FFF2-40B4-BE49-F238E27FC236}">
                <a16:creationId xmlns:a16="http://schemas.microsoft.com/office/drawing/2014/main" id="{DF2D75FA-505C-4612-9433-5D3C92E8D0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96" y="122054"/>
            <a:ext cx="11025868" cy="6202148"/>
          </a:xfrm>
          <a:prstGeom prst="rect">
            <a:avLst/>
          </a:prstGeom>
        </p:spPr>
      </p:pic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75BF4A-08CF-4B1D-B743-22042D4748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96" y="478715"/>
            <a:ext cx="11025871" cy="620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28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food&#10;&#10;Description automatically generated">
            <a:extLst>
              <a:ext uri="{FF2B5EF4-FFF2-40B4-BE49-F238E27FC236}">
                <a16:creationId xmlns:a16="http://schemas.microsoft.com/office/drawing/2014/main" id="{374022B3-04C4-47AA-A6FA-4B7579C92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3385"/>
            <a:ext cx="5573484" cy="5974079"/>
          </a:xfr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175AA420-92B2-4B56-A296-1BDD5F6D8047}"/>
              </a:ext>
            </a:extLst>
          </p:cNvPr>
          <p:cNvSpPr txBox="1">
            <a:spLocks/>
          </p:cNvSpPr>
          <p:nvPr/>
        </p:nvSpPr>
        <p:spPr>
          <a:xfrm>
            <a:off x="-1" y="210590"/>
            <a:ext cx="12192001" cy="76458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67"/>
              </a:spcAft>
              <a:buNone/>
            </a:pPr>
            <a:r>
              <a:rPr lang="en-US" sz="4600" b="1" baseline="30000" dirty="0">
                <a:solidFill>
                  <a:schemeClr val="accent1">
                    <a:lumMod val="75000"/>
                  </a:schemeClr>
                </a:solidFill>
                <a:latin typeface="Barlow" panose="00000500000000000000" pitchFamily="2" charset="0"/>
              </a:rPr>
              <a:t>HOW VIRUSKILLER™ WORKS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C312F9C-B578-4CE8-9CE9-EA87203F2A4E}"/>
              </a:ext>
            </a:extLst>
          </p:cNvPr>
          <p:cNvCxnSpPr>
            <a:cxnSpLocks/>
          </p:cNvCxnSpPr>
          <p:nvPr/>
        </p:nvCxnSpPr>
        <p:spPr>
          <a:xfrm flipV="1">
            <a:off x="3667847" y="4222517"/>
            <a:ext cx="0" cy="15463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306862-F0CD-46B3-BC58-6CAD3FF59D32}"/>
              </a:ext>
            </a:extLst>
          </p:cNvPr>
          <p:cNvCxnSpPr>
            <a:cxnSpLocks/>
          </p:cNvCxnSpPr>
          <p:nvPr/>
        </p:nvCxnSpPr>
        <p:spPr>
          <a:xfrm flipV="1">
            <a:off x="3667847" y="2002308"/>
            <a:ext cx="0" cy="19434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C0DE0ED-6EED-46A2-88EC-4E2CA0B6643E}"/>
              </a:ext>
            </a:extLst>
          </p:cNvPr>
          <p:cNvSpPr txBox="1"/>
          <p:nvPr/>
        </p:nvSpPr>
        <p:spPr>
          <a:xfrm>
            <a:off x="8076381" y="3664925"/>
            <a:ext cx="29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Contaminated air is drawn away from the breathing zone and down into the unit.</a:t>
            </a:r>
          </a:p>
        </p:txBody>
      </p:sp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2CB7D37B-FC83-4103-9A9A-3DC778B9D8FA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47489" y="3059168"/>
            <a:ext cx="5693844" cy="3193221"/>
          </a:xfrm>
          <a:prstGeom prst="curvedConnector3">
            <a:avLst>
              <a:gd name="adj1" fmla="val 3150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4FDE8146-2590-4743-859F-16471A4F207C}"/>
              </a:ext>
            </a:extLst>
          </p:cNvPr>
          <p:cNvSpPr txBox="1"/>
          <p:nvPr/>
        </p:nvSpPr>
        <p:spPr>
          <a:xfrm>
            <a:off x="3809337" y="4461889"/>
            <a:ext cx="2767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Larger, coarse particles are caught in the Pre Filter, HEPA filter and Carbon Filter.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1E166F2-F9AF-45C2-8792-CD113F0516A5}"/>
              </a:ext>
            </a:extLst>
          </p:cNvPr>
          <p:cNvSpPr txBox="1"/>
          <p:nvPr/>
        </p:nvSpPr>
        <p:spPr>
          <a:xfrm>
            <a:off x="3809337" y="2468860"/>
            <a:ext cx="2767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Particles that are too small to be effectively caught by filters, such as viruses, are killed in our patented reactor chamber in a single air pass.</a:t>
            </a:r>
          </a:p>
        </p:txBody>
      </p: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F7A72512-3A67-46E4-ABA5-9F0C96730093}"/>
              </a:ext>
            </a:extLst>
          </p:cNvPr>
          <p:cNvCxnSpPr>
            <a:cxnSpLocks/>
          </p:cNvCxnSpPr>
          <p:nvPr/>
        </p:nvCxnSpPr>
        <p:spPr>
          <a:xfrm flipV="1">
            <a:off x="3600823" y="1218357"/>
            <a:ext cx="2267995" cy="409870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DD642F8-AEC7-4EDF-96BF-59896537B96C}"/>
              </a:ext>
            </a:extLst>
          </p:cNvPr>
          <p:cNvSpPr txBox="1"/>
          <p:nvPr/>
        </p:nvSpPr>
        <p:spPr>
          <a:xfrm>
            <a:off x="5996397" y="1049080"/>
            <a:ext cx="4756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Safe, virus-free air is released from the top</a:t>
            </a:r>
          </a:p>
        </p:txBody>
      </p: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D9B5E976-C0F8-4604-B4EF-448AD4BFC72C}"/>
              </a:ext>
            </a:extLst>
          </p:cNvPr>
          <p:cNvCxnSpPr>
            <a:cxnSpLocks/>
          </p:cNvCxnSpPr>
          <p:nvPr/>
        </p:nvCxnSpPr>
        <p:spPr>
          <a:xfrm rot="10800000">
            <a:off x="392571" y="1218358"/>
            <a:ext cx="1613365" cy="562569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Curved 57">
            <a:extLst>
              <a:ext uri="{FF2B5EF4-FFF2-40B4-BE49-F238E27FC236}">
                <a16:creationId xmlns:a16="http://schemas.microsoft.com/office/drawing/2014/main" id="{A88E6F25-DD9A-4004-9E66-BD5287910AC5}"/>
              </a:ext>
            </a:extLst>
          </p:cNvPr>
          <p:cNvCxnSpPr>
            <a:cxnSpLocks/>
          </p:cNvCxnSpPr>
          <p:nvPr/>
        </p:nvCxnSpPr>
        <p:spPr>
          <a:xfrm>
            <a:off x="166162" y="4558833"/>
            <a:ext cx="1839774" cy="148769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34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6" grpId="0"/>
      <p:bldP spid="47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EEE97A96-C584-7742-A36D-96641F644640}"/>
              </a:ext>
            </a:extLst>
          </p:cNvPr>
          <p:cNvSpPr/>
          <p:nvPr/>
        </p:nvSpPr>
        <p:spPr>
          <a:xfrm>
            <a:off x="8309221" y="1683578"/>
            <a:ext cx="1947065" cy="517442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F489671-EF7D-D747-A8BE-0A8276C293AF}"/>
              </a:ext>
            </a:extLst>
          </p:cNvPr>
          <p:cNvSpPr/>
          <p:nvPr/>
        </p:nvSpPr>
        <p:spPr>
          <a:xfrm>
            <a:off x="2080766" y="1683579"/>
            <a:ext cx="1886772" cy="517442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1AE0629-0EB6-3045-8338-B9238013461E}"/>
              </a:ext>
            </a:extLst>
          </p:cNvPr>
          <p:cNvSpPr/>
          <p:nvPr/>
        </p:nvSpPr>
        <p:spPr>
          <a:xfrm>
            <a:off x="6207687" y="1683579"/>
            <a:ext cx="1947065" cy="5174422"/>
          </a:xfrm>
          <a:prstGeom prst="rect">
            <a:avLst/>
          </a:prstGeom>
          <a:ln>
            <a:solidFill>
              <a:srgbClr val="5ECB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E507CE-86C4-5045-BF84-154EE9AA6A6D}"/>
              </a:ext>
            </a:extLst>
          </p:cNvPr>
          <p:cNvSpPr/>
          <p:nvPr/>
        </p:nvSpPr>
        <p:spPr>
          <a:xfrm>
            <a:off x="4143923" y="1683579"/>
            <a:ext cx="1947065" cy="517442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AF2865-C362-4DED-A5BD-FAB669E4A604}"/>
              </a:ext>
            </a:extLst>
          </p:cNvPr>
          <p:cNvSpPr/>
          <p:nvPr/>
        </p:nvSpPr>
        <p:spPr>
          <a:xfrm>
            <a:off x="-48683" y="2"/>
            <a:ext cx="12240683" cy="150878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114FFC5-4110-4FC3-B037-6CDD6EB70F78}"/>
              </a:ext>
            </a:extLst>
          </p:cNvPr>
          <p:cNvSpPr txBox="1">
            <a:spLocks/>
          </p:cNvSpPr>
          <p:nvPr/>
        </p:nvSpPr>
        <p:spPr>
          <a:xfrm>
            <a:off x="-48683" y="65124"/>
            <a:ext cx="12240683" cy="146126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67"/>
              </a:spcAft>
              <a:buNone/>
            </a:pPr>
            <a:r>
              <a:rPr lang="en-US" sz="6400" b="1" baseline="30000" dirty="0">
                <a:solidFill>
                  <a:schemeClr val="bg2"/>
                </a:solidFill>
                <a:latin typeface="+mj-lt"/>
                <a:ea typeface="Franchise" pitchFamily="49" charset="0"/>
              </a:rPr>
              <a:t>OUR CORE PRODUCT RANGE</a:t>
            </a:r>
            <a:endParaRPr lang="en-US" sz="6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AE98144-2552-4513-9EA7-8AD800638452}"/>
              </a:ext>
            </a:extLst>
          </p:cNvPr>
          <p:cNvSpPr/>
          <p:nvPr/>
        </p:nvSpPr>
        <p:spPr>
          <a:xfrm>
            <a:off x="2902078" y="4329950"/>
            <a:ext cx="1444549" cy="2974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endParaRPr lang="en-GB" sz="1333">
              <a:solidFill>
                <a:srgbClr val="000000"/>
              </a:solidFill>
              <a:latin typeface="Avenir Roman" panose="02000503020000020003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496862-48DA-1341-96D5-FBEF88A6E738}"/>
              </a:ext>
            </a:extLst>
          </p:cNvPr>
          <p:cNvGrpSpPr/>
          <p:nvPr/>
        </p:nvGrpSpPr>
        <p:grpSpPr>
          <a:xfrm>
            <a:off x="885301" y="4315289"/>
            <a:ext cx="1129789" cy="2542711"/>
            <a:chOff x="45823" y="3229097"/>
            <a:chExt cx="847342" cy="1907033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A814CC7-8B2E-403D-B318-61956B4FFE10}"/>
                </a:ext>
              </a:extLst>
            </p:cNvPr>
            <p:cNvSpPr txBox="1"/>
            <p:nvPr/>
          </p:nvSpPr>
          <p:spPr>
            <a:xfrm>
              <a:off x="45823" y="3229097"/>
              <a:ext cx="842984" cy="25095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200" b="1" dirty="0">
                  <a:latin typeface="Avenir Roman" panose="02000503020000020003"/>
                </a:rPr>
                <a:t>Coverage (m2) </a:t>
              </a:r>
              <a:endParaRPr lang="en-US" sz="1200" b="1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3288F02-2412-4D7A-B058-CC1027039D2D}"/>
                </a:ext>
              </a:extLst>
            </p:cNvPr>
            <p:cNvSpPr txBox="1"/>
            <p:nvPr/>
          </p:nvSpPr>
          <p:spPr>
            <a:xfrm>
              <a:off x="45823" y="3497021"/>
              <a:ext cx="847342" cy="42062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200" b="1" dirty="0">
                  <a:latin typeface="Avenir Roman" panose="02000503020000020003"/>
                </a:rPr>
                <a:t>Dimensions (mm) 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F083D66-DEA4-4987-8960-3A6D2834BF54}"/>
                </a:ext>
              </a:extLst>
            </p:cNvPr>
            <p:cNvSpPr txBox="1"/>
            <p:nvPr/>
          </p:nvSpPr>
          <p:spPr>
            <a:xfrm>
              <a:off x="45823" y="3939126"/>
              <a:ext cx="847342" cy="21595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200" b="1" dirty="0">
                  <a:latin typeface="Avenir Roman" panose="02000503020000020003"/>
                </a:rPr>
                <a:t>Weight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A74DF27-C02E-4EB2-AEEE-9649FA82AFE2}"/>
                </a:ext>
              </a:extLst>
            </p:cNvPr>
            <p:cNvSpPr txBox="1"/>
            <p:nvPr/>
          </p:nvSpPr>
          <p:spPr>
            <a:xfrm>
              <a:off x="45823" y="4208501"/>
              <a:ext cx="847342" cy="92762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200" b="1">
                  <a:latin typeface="Avenir Roman" panose="02000503020000020003"/>
                </a:rPr>
                <a:t>Description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CA23E0C-54F2-234A-8AEF-097445A06FDF}"/>
              </a:ext>
            </a:extLst>
          </p:cNvPr>
          <p:cNvGrpSpPr/>
          <p:nvPr/>
        </p:nvGrpSpPr>
        <p:grpSpPr>
          <a:xfrm>
            <a:off x="2308245" y="1855598"/>
            <a:ext cx="1507925" cy="5002400"/>
            <a:chOff x="3205186" y="1386512"/>
            <a:chExt cx="1130944" cy="3751800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A664B1AE-AB2F-4A29-B05D-CC37270A22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>
            <a:xfrm>
              <a:off x="3249616" y="1386512"/>
              <a:ext cx="465183" cy="1394348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58AFA2D7-7DB6-4023-836C-D3559D029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8339" y="1561026"/>
              <a:ext cx="827791" cy="1414613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426193BD-2AC0-4BD9-AFD4-167C500EFE9B}"/>
                </a:ext>
              </a:extLst>
            </p:cNvPr>
            <p:cNvSpPr txBox="1"/>
            <p:nvPr/>
          </p:nvSpPr>
          <p:spPr>
            <a:xfrm>
              <a:off x="3205186" y="2954806"/>
              <a:ext cx="1073861" cy="25147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>
                  <a:latin typeface="Avenir Roman" panose="02000503020000020003"/>
                </a:rPr>
                <a:t>VK 103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7D25C88-1931-46FD-A4C1-8DE7C56F5B33}"/>
                </a:ext>
              </a:extLst>
            </p:cNvPr>
            <p:cNvSpPr/>
            <p:nvPr/>
          </p:nvSpPr>
          <p:spPr>
            <a:xfrm>
              <a:off x="3211982" y="3241746"/>
              <a:ext cx="1066101" cy="2514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67">
                  <a:solidFill>
                    <a:schemeClr val="tx1"/>
                  </a:solidFill>
                </a:rPr>
                <a:t>100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3493078-A09D-46C1-8727-64957E43EEB9}"/>
                </a:ext>
              </a:extLst>
            </p:cNvPr>
            <p:cNvSpPr/>
            <p:nvPr/>
          </p:nvSpPr>
          <p:spPr>
            <a:xfrm>
              <a:off x="3215005" y="3539755"/>
              <a:ext cx="1063078" cy="3692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67" dirty="0">
                  <a:solidFill>
                    <a:schemeClr val="tx1"/>
                  </a:solidFill>
                </a:rPr>
                <a:t>1570 x 320 x 320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ABF055F-7F5B-41AE-BF27-1084D9F54723}"/>
                </a:ext>
              </a:extLst>
            </p:cNvPr>
            <p:cNvSpPr/>
            <p:nvPr/>
          </p:nvSpPr>
          <p:spPr>
            <a:xfrm>
              <a:off x="3215006" y="3960293"/>
              <a:ext cx="1063078" cy="2075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42kg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B3F3876-2E6C-46D0-BA86-D9FECCAEF826}"/>
                </a:ext>
              </a:extLst>
            </p:cNvPr>
            <p:cNvSpPr/>
            <p:nvPr/>
          </p:nvSpPr>
          <p:spPr>
            <a:xfrm>
              <a:off x="3215005" y="4219087"/>
              <a:ext cx="1073861" cy="9192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67"/>
                </a:spcAft>
              </a:pPr>
              <a:endParaRPr lang="en-GB" sz="1067" dirty="0">
                <a:solidFill>
                  <a:schemeClr val="tx1"/>
                </a:solidFill>
                <a:ea typeface="+mn-lt"/>
                <a:cs typeface="+mn-lt"/>
              </a:endParaRPr>
            </a:p>
            <a:p>
              <a:pPr algn="ctr">
                <a:spcAft>
                  <a:spcPts val="167"/>
                </a:spcAft>
              </a:pPr>
              <a:r>
                <a:rPr lang="en-GB" sz="1067" dirty="0">
                  <a:solidFill>
                    <a:schemeClr val="tx1"/>
                  </a:solidFill>
                  <a:latin typeface="STXinwei"/>
                  <a:ea typeface="+mn-lt"/>
                  <a:cs typeface="+mn-lt"/>
                </a:rPr>
                <a:t>Perfectly suited to open plan spaces large areas such reception areas, pubs, gyms and restaurants</a:t>
              </a:r>
              <a:endParaRPr lang="en-GB" sz="2400" dirty="0">
                <a:solidFill>
                  <a:schemeClr val="tx1"/>
                </a:solidFill>
                <a:latin typeface="STXinwei"/>
                <a:ea typeface="STXinwei"/>
                <a:cs typeface="+mn-lt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ea typeface="+mn-lt"/>
                <a:cs typeface="+mn-lt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02672A2-2ED8-E64B-8D04-9EF51C941FBA}"/>
              </a:ext>
            </a:extLst>
          </p:cNvPr>
          <p:cNvGrpSpPr/>
          <p:nvPr/>
        </p:nvGrpSpPr>
        <p:grpSpPr>
          <a:xfrm>
            <a:off x="4276919" y="2673805"/>
            <a:ext cx="1487723" cy="4162548"/>
            <a:chOff x="6656732" y="2025985"/>
            <a:chExt cx="1115792" cy="3121911"/>
          </a:xfrm>
        </p:grpSpPr>
        <p:pic>
          <p:nvPicPr>
            <p:cNvPr id="109" name="Picture 108" descr="A picture containing monitor, microwave, white, oven&#10;&#10;Description automatically generated">
              <a:extLst>
                <a:ext uri="{FF2B5EF4-FFF2-40B4-BE49-F238E27FC236}">
                  <a16:creationId xmlns:a16="http://schemas.microsoft.com/office/drawing/2014/main" id="{FE893CF4-2CA0-4B44-AF1B-767F4D1FB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56732" y="2025985"/>
              <a:ext cx="1108004" cy="778989"/>
            </a:xfrm>
            <a:prstGeom prst="rect">
              <a:avLst/>
            </a:prstGeom>
          </p:spPr>
        </p:pic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01708AEE-057C-4B76-B33D-9825539C8E1D}"/>
                </a:ext>
              </a:extLst>
            </p:cNvPr>
            <p:cNvSpPr txBox="1"/>
            <p:nvPr/>
          </p:nvSpPr>
          <p:spPr>
            <a:xfrm>
              <a:off x="6698663" y="2963495"/>
              <a:ext cx="1073861" cy="25147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>
                  <a:latin typeface="Avenir Roman" panose="02000503020000020003"/>
                </a:rPr>
                <a:t>VK 401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DD0B326-A104-45D2-AFF3-361D0BECEDE6}"/>
                </a:ext>
              </a:extLst>
            </p:cNvPr>
            <p:cNvSpPr/>
            <p:nvPr/>
          </p:nvSpPr>
          <p:spPr>
            <a:xfrm>
              <a:off x="6694897" y="3252529"/>
              <a:ext cx="1074061" cy="2514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67">
                  <a:solidFill>
                    <a:schemeClr val="tx1"/>
                  </a:solidFill>
                </a:rPr>
                <a:t>60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7DFF432-696C-4612-AA1A-89057998B2CF}"/>
                </a:ext>
              </a:extLst>
            </p:cNvPr>
            <p:cNvSpPr/>
            <p:nvPr/>
          </p:nvSpPr>
          <p:spPr>
            <a:xfrm>
              <a:off x="6697920" y="3540155"/>
              <a:ext cx="1073661" cy="3692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67" dirty="0">
                  <a:solidFill>
                    <a:schemeClr val="tx1"/>
                  </a:solidFill>
                </a:rPr>
                <a:t>365 x 166 x 581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89722BC-B62E-4504-BD3E-876C26F2C3C8}"/>
                </a:ext>
              </a:extLst>
            </p:cNvPr>
            <p:cNvSpPr/>
            <p:nvPr/>
          </p:nvSpPr>
          <p:spPr>
            <a:xfrm>
              <a:off x="6697920" y="3960493"/>
              <a:ext cx="1073861" cy="2075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12.9 kg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41B41C7-2DF3-4F25-AEE9-5C37EF9D0960}"/>
                </a:ext>
              </a:extLst>
            </p:cNvPr>
            <p:cNvSpPr/>
            <p:nvPr/>
          </p:nvSpPr>
          <p:spPr>
            <a:xfrm>
              <a:off x="6697920" y="4219086"/>
              <a:ext cx="1066816" cy="9288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067" dirty="0">
                <a:solidFill>
                  <a:schemeClr val="tx1"/>
                </a:solidFill>
                <a:ea typeface="+mn-lt"/>
                <a:cs typeface="+mn-lt"/>
              </a:endParaRPr>
            </a:p>
            <a:p>
              <a:pPr algn="ctr"/>
              <a:endParaRPr lang="en-GB" sz="1067" dirty="0">
                <a:solidFill>
                  <a:schemeClr val="tx1"/>
                </a:solidFill>
                <a:latin typeface="Avenir Roman"/>
                <a:ea typeface="+mn-lt"/>
                <a:cs typeface="+mn-lt"/>
              </a:endParaRPr>
            </a:p>
            <a:p>
              <a:pPr algn="ctr"/>
              <a:r>
                <a:rPr lang="en-GB" sz="1067" dirty="0">
                  <a:solidFill>
                    <a:schemeClr val="tx1"/>
                  </a:solidFill>
                  <a:latin typeface="Avenir Roman"/>
                  <a:ea typeface="+mn-lt"/>
                  <a:cs typeface="+mn-lt"/>
                </a:rPr>
                <a:t>With its large air exchange capacity, VK401 is ideal for offices, smaller pubs, bars and </a:t>
              </a:r>
            </a:p>
            <a:p>
              <a:pPr algn="ctr"/>
              <a:r>
                <a:rPr lang="en-GB" sz="1067" dirty="0">
                  <a:solidFill>
                    <a:schemeClr val="tx1"/>
                  </a:solidFill>
                  <a:latin typeface="Avenir Roman"/>
                  <a:ea typeface="+mn-lt"/>
                  <a:cs typeface="+mn-lt"/>
                </a:rPr>
                <a:t> restaurants, hallways and larger bedrooms </a:t>
              </a:r>
              <a:endParaRPr lang="en-GB" sz="1067" dirty="0">
                <a:solidFill>
                  <a:schemeClr val="tx1"/>
                </a:solidFill>
                <a:latin typeface="Trebuchet MS" panose="020B0603020202020204"/>
                <a:ea typeface="+mn-lt"/>
                <a:cs typeface="+mn-lt"/>
              </a:endParaRPr>
            </a:p>
            <a:p>
              <a:endParaRPr lang="en-GB" sz="1067" dirty="0">
                <a:solidFill>
                  <a:schemeClr val="tx1"/>
                </a:solidFill>
                <a:ea typeface="+mn-lt"/>
                <a:cs typeface="+mn-lt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957B000-690D-BB4A-B6D5-49111FCA3A54}"/>
              </a:ext>
            </a:extLst>
          </p:cNvPr>
          <p:cNvGrpSpPr/>
          <p:nvPr/>
        </p:nvGrpSpPr>
        <p:grpSpPr>
          <a:xfrm>
            <a:off x="6458124" y="1672090"/>
            <a:ext cx="1460456" cy="5174421"/>
            <a:chOff x="7870331" y="1267078"/>
            <a:chExt cx="1095342" cy="3880816"/>
          </a:xfrm>
        </p:grpSpPr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6E8DAF0B-98BC-4244-84EC-723FCF6F7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470356" y="1723570"/>
              <a:ext cx="495317" cy="129083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CCBA0F0B-6BB6-4F41-B2D2-ADF432B780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887960" y="1267078"/>
              <a:ext cx="584735" cy="124339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C6290DCB-0134-436C-88CF-C77C903A821A}"/>
                </a:ext>
              </a:extLst>
            </p:cNvPr>
            <p:cNvSpPr txBox="1"/>
            <p:nvPr/>
          </p:nvSpPr>
          <p:spPr>
            <a:xfrm>
              <a:off x="7870331" y="2963495"/>
              <a:ext cx="1084644" cy="25147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 err="1">
                  <a:latin typeface="Avenir Roman" panose="02000503020000020003"/>
                </a:rPr>
                <a:t>Hextio</a:t>
              </a:r>
              <a:endParaRPr lang="en-US" sz="1600" dirty="0">
                <a:latin typeface="Avenir Roman" panose="02000503020000020003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375042D-39B3-4D53-95EE-6DB2DC78936D}"/>
                </a:ext>
              </a:extLst>
            </p:cNvPr>
            <p:cNvSpPr/>
            <p:nvPr/>
          </p:nvSpPr>
          <p:spPr>
            <a:xfrm>
              <a:off x="7881029" y="3252529"/>
              <a:ext cx="1084644" cy="2514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67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BE58D84-7ACB-49DC-863D-96D0590DD51C}"/>
                </a:ext>
              </a:extLst>
            </p:cNvPr>
            <p:cNvSpPr/>
            <p:nvPr/>
          </p:nvSpPr>
          <p:spPr>
            <a:xfrm>
              <a:off x="7873269" y="3540355"/>
              <a:ext cx="1084244" cy="3692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67" dirty="0">
                  <a:solidFill>
                    <a:schemeClr val="tx1"/>
                  </a:solidFill>
                </a:rPr>
                <a:t>124 x 330 x 104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CB6EBA2-F1AA-4A9C-A703-CFBA694864CC}"/>
                </a:ext>
              </a:extLst>
            </p:cNvPr>
            <p:cNvSpPr/>
            <p:nvPr/>
          </p:nvSpPr>
          <p:spPr>
            <a:xfrm>
              <a:off x="7873269" y="3960492"/>
              <a:ext cx="1084444" cy="2181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solidFill>
                    <a:schemeClr val="tx1"/>
                  </a:solidFill>
                </a:rPr>
                <a:t>1,2 kg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A5E88AF-1A92-4DB2-800B-6D564A7E97AF}"/>
                </a:ext>
              </a:extLst>
            </p:cNvPr>
            <p:cNvSpPr/>
            <p:nvPr/>
          </p:nvSpPr>
          <p:spPr>
            <a:xfrm>
              <a:off x="7873269" y="4219085"/>
              <a:ext cx="1084444" cy="9288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67" dirty="0">
                <a:solidFill>
                  <a:schemeClr val="tx1"/>
                </a:solidFill>
                <a:ea typeface="+mn-lt"/>
                <a:cs typeface="+mn-lt"/>
              </a:endParaRPr>
            </a:p>
            <a:p>
              <a:pPr algn="ctr"/>
              <a:endParaRPr lang="en-GB" sz="1067" dirty="0">
                <a:solidFill>
                  <a:schemeClr val="tx1"/>
                </a:solidFill>
                <a:ea typeface="+mn-lt"/>
                <a:cs typeface="+mn-lt"/>
              </a:endParaRPr>
            </a:p>
            <a:p>
              <a:pPr algn="ctr"/>
              <a:endParaRPr lang="en-GB" sz="1067" dirty="0">
                <a:solidFill>
                  <a:schemeClr val="tx1"/>
                </a:solidFill>
                <a:ea typeface="+mn-lt"/>
                <a:cs typeface="+mn-lt"/>
              </a:endParaRPr>
            </a:p>
            <a:p>
              <a:pPr algn="ctr"/>
              <a:endParaRPr lang="en-GB" sz="1067" dirty="0">
                <a:solidFill>
                  <a:schemeClr val="tx1"/>
                </a:solidFill>
                <a:ea typeface="+mn-lt"/>
                <a:cs typeface="+mn-lt"/>
              </a:endParaRPr>
            </a:p>
            <a:p>
              <a:pPr algn="ctr"/>
              <a:r>
                <a:rPr lang="en-GB" sz="1067" dirty="0">
                  <a:solidFill>
                    <a:schemeClr val="tx1"/>
                  </a:solidFill>
                  <a:ea typeface="+mn-lt"/>
                  <a:cs typeface="+mn-lt"/>
                </a:rPr>
                <a:t>I</a:t>
              </a:r>
              <a:r>
                <a:rPr lang="en-GB" sz="1067" dirty="0">
                  <a:solidFill>
                    <a:schemeClr val="tx1"/>
                  </a:solidFill>
                  <a:latin typeface="Avenir Roman"/>
                  <a:ea typeface="+mn-lt"/>
                  <a:cs typeface="+mn-lt"/>
                </a:rPr>
                <a:t>deal for personal use in a small office, bedrooms or reception desks. The unit is portable and can be placed anywhere. </a:t>
              </a:r>
              <a:endParaRPr lang="en-GB" sz="1067" dirty="0">
                <a:solidFill>
                  <a:schemeClr val="tx1"/>
                </a:solidFill>
                <a:latin typeface="Trebuchet MS" panose="020B0603020202020204"/>
                <a:ea typeface="+mn-lt"/>
                <a:cs typeface="+mn-lt"/>
              </a:endParaRPr>
            </a:p>
            <a:p>
              <a:endParaRPr lang="en-GB" sz="1067" dirty="0">
                <a:latin typeface="Avenir Roman"/>
                <a:ea typeface="+mn-lt"/>
                <a:cs typeface="+mn-lt"/>
              </a:endParaRPr>
            </a:p>
            <a:p>
              <a:endParaRPr lang="en-GB" sz="1067" dirty="0">
                <a:solidFill>
                  <a:schemeClr val="tx1"/>
                </a:solidFill>
                <a:latin typeface="Avenir Roman"/>
                <a:ea typeface="+mn-lt"/>
                <a:cs typeface="+mn-lt"/>
              </a:endParaRPr>
            </a:p>
            <a:p>
              <a:pPr algn="ctr"/>
              <a:endParaRPr lang="en-US" sz="2400" dirty="0">
                <a:solidFill>
                  <a:srgbClr val="FFFFFF"/>
                </a:solidFill>
                <a:latin typeface="Avenir Roman"/>
                <a:cs typeface="Segoe UI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7D84B3E-832D-F04F-98A2-339E0CA21F3F}"/>
              </a:ext>
            </a:extLst>
          </p:cNvPr>
          <p:cNvGrpSpPr/>
          <p:nvPr/>
        </p:nvGrpSpPr>
        <p:grpSpPr>
          <a:xfrm>
            <a:off x="8428695" y="1855598"/>
            <a:ext cx="1682540" cy="4980756"/>
            <a:chOff x="5497982" y="1434437"/>
            <a:chExt cx="1158750" cy="3713459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7ECE656-A283-C648-9AFF-B00E4826E7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71604" y="1434437"/>
              <a:ext cx="589422" cy="839732"/>
            </a:xfrm>
            <a:prstGeom prst="rect">
              <a:avLst/>
            </a:prstGeom>
            <a:noFill/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8CA71D29-619B-0449-A57D-C2E610F108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55294" y="2058099"/>
              <a:ext cx="701438" cy="865599"/>
            </a:xfrm>
            <a:prstGeom prst="rect">
              <a:avLst/>
            </a:prstGeom>
            <a:noFill/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EFE1917-F02E-5B48-9F09-CBFF4883EDF0}"/>
                </a:ext>
              </a:extLst>
            </p:cNvPr>
            <p:cNvSpPr txBox="1"/>
            <p:nvPr/>
          </p:nvSpPr>
          <p:spPr>
            <a:xfrm>
              <a:off x="5501574" y="2953112"/>
              <a:ext cx="1116993" cy="25147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600" dirty="0">
                  <a:latin typeface="Avenir Roman" panose="02000503020000020003"/>
                </a:rPr>
                <a:t>IAQ Inline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62132DB-519C-C941-AFAB-592CBC335F50}"/>
                </a:ext>
              </a:extLst>
            </p:cNvPr>
            <p:cNvSpPr/>
            <p:nvPr/>
          </p:nvSpPr>
          <p:spPr>
            <a:xfrm>
              <a:off x="5497982" y="3241946"/>
              <a:ext cx="1127776" cy="2514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70" dirty="0">
                  <a:solidFill>
                    <a:schemeClr val="tx1"/>
                  </a:solidFill>
                </a:rPr>
                <a:t>100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DE46A3F-04F8-D140-831F-034FCBA2AE0E}"/>
                </a:ext>
              </a:extLst>
            </p:cNvPr>
            <p:cNvSpPr/>
            <p:nvPr/>
          </p:nvSpPr>
          <p:spPr>
            <a:xfrm>
              <a:off x="5501005" y="3540155"/>
              <a:ext cx="1138159" cy="3686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70" dirty="0">
                  <a:solidFill>
                    <a:schemeClr val="tx1"/>
                  </a:solidFill>
                </a:rPr>
                <a:t>315 x 300 x 450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5FF1939-EB85-AF4D-AAF3-6697291BE3D6}"/>
                </a:ext>
              </a:extLst>
            </p:cNvPr>
            <p:cNvSpPr/>
            <p:nvPr/>
          </p:nvSpPr>
          <p:spPr>
            <a:xfrm>
              <a:off x="5501005" y="3949510"/>
              <a:ext cx="1138159" cy="20754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70" dirty="0">
                  <a:solidFill>
                    <a:schemeClr val="tx1"/>
                  </a:solidFill>
                </a:rPr>
                <a:t>12 kg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7568B0A-92AA-F147-9BFE-2DB4D9301F71}"/>
                </a:ext>
              </a:extLst>
            </p:cNvPr>
            <p:cNvSpPr/>
            <p:nvPr/>
          </p:nvSpPr>
          <p:spPr>
            <a:xfrm>
              <a:off x="5501005" y="4219086"/>
              <a:ext cx="1138159" cy="9288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800" dirty="0">
                <a:solidFill>
                  <a:schemeClr val="tx1"/>
                </a:solidFill>
                <a:ea typeface="+mn-lt"/>
                <a:cs typeface="+mn-lt"/>
              </a:endParaRPr>
            </a:p>
            <a:p>
              <a:pPr algn="ctr"/>
              <a:r>
                <a:rPr lang="en-GB" sz="1070" dirty="0">
                  <a:solidFill>
                    <a:schemeClr val="tx1"/>
                  </a:solidFill>
                  <a:latin typeface="Avenir Roman"/>
                  <a:ea typeface="+mn-lt"/>
                  <a:cs typeface="+mn-lt"/>
                </a:rPr>
                <a:t>The IAQ Inline  </a:t>
              </a:r>
              <a:endParaRPr lang="en-US" sz="1070" dirty="0">
                <a:solidFill>
                  <a:schemeClr val="tx1"/>
                </a:solidFill>
                <a:latin typeface="Avenir Roman"/>
                <a:ea typeface="+mn-lt"/>
                <a:cs typeface="+mn-lt"/>
              </a:endParaRPr>
            </a:p>
            <a:p>
              <a:pPr algn="ctr"/>
              <a:r>
                <a:rPr lang="en-GB" sz="1070" dirty="0">
                  <a:solidFill>
                    <a:schemeClr val="tx1"/>
                  </a:solidFill>
                  <a:latin typeface="Avenir Roman"/>
                  <a:ea typeface="+mn-lt"/>
                  <a:cs typeface="+mn-lt"/>
                </a:rPr>
                <a:t>complements </a:t>
              </a:r>
              <a:endParaRPr lang="en-US" sz="1070" dirty="0">
                <a:solidFill>
                  <a:schemeClr val="tx1"/>
                </a:solidFill>
                <a:latin typeface="Avenir Roman"/>
                <a:ea typeface="+mn-lt"/>
                <a:cs typeface="+mn-lt"/>
              </a:endParaRPr>
            </a:p>
            <a:p>
              <a:pPr algn="ctr"/>
              <a:r>
                <a:rPr lang="en-GB" sz="1070" b="1" dirty="0">
                  <a:solidFill>
                    <a:schemeClr val="tx1"/>
                  </a:solidFill>
                  <a:latin typeface="Avenir Roman"/>
                  <a:ea typeface="+mn-lt"/>
                  <a:cs typeface="+mn-lt"/>
                </a:rPr>
                <a:t>existing ventilation systems and</a:t>
              </a:r>
              <a:r>
                <a:rPr lang="en-GB" sz="1070" dirty="0">
                  <a:solidFill>
                    <a:schemeClr val="tx1"/>
                  </a:solidFill>
                  <a:latin typeface="Avenir Roman"/>
                  <a:ea typeface="+mn-lt"/>
                  <a:cs typeface="+mn-lt"/>
                </a:rPr>
                <a:t> can be installed wall-hung or ceiling mounted.</a:t>
              </a:r>
              <a:endParaRPr lang="en-US" sz="1070" dirty="0">
                <a:solidFill>
                  <a:schemeClr val="tx1"/>
                </a:solidFill>
                <a:latin typeface="Avenir Roman"/>
                <a:ea typeface="+mn-lt"/>
                <a:cs typeface="+mn-lt"/>
              </a:endParaRPr>
            </a:p>
            <a:p>
              <a:pPr algn="ctr"/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416632E-6D18-403C-80E6-1B550D34F8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6" y="211267"/>
            <a:ext cx="2371767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8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2" grpId="0" animBg="1"/>
      <p:bldP spid="51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4989D875-7871-4B43-B119-FA9111DAE095}"/>
              </a:ext>
            </a:extLst>
          </p:cNvPr>
          <p:cNvSpPr/>
          <p:nvPr/>
        </p:nvSpPr>
        <p:spPr>
          <a:xfrm>
            <a:off x="7899061" y="2213696"/>
            <a:ext cx="4117939" cy="411794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AB77C7-1E3F-49F9-BB5B-528A043BAB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0854" y="1725545"/>
            <a:ext cx="2882407" cy="4920240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065F2330-A141-45CF-89A8-B75B3EDE60AB}"/>
              </a:ext>
            </a:extLst>
          </p:cNvPr>
          <p:cNvSpPr txBox="1">
            <a:spLocks/>
          </p:cNvSpPr>
          <p:nvPr/>
        </p:nvSpPr>
        <p:spPr>
          <a:xfrm>
            <a:off x="175000" y="2385003"/>
            <a:ext cx="5430565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285750" indent="-285750">
              <a:buFont typeface="Wingdings" pitchFamily="2" charset="2"/>
              <a:buChar char="§"/>
              <a:defRPr sz="1200">
                <a:latin typeface="Avenir Roman" panose="02000503020000020003" pitchFamily="2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r>
              <a:rPr lang="en-US" sz="1600" b="1" dirty="0">
                <a:latin typeface="Barlow" pitchFamily="2" charset="77"/>
              </a:rPr>
              <a:t>Low running costs</a:t>
            </a:r>
          </a:p>
          <a:p>
            <a:pPr marL="0" indent="0">
              <a:buNone/>
            </a:pPr>
            <a:r>
              <a:rPr lang="en-US" sz="1600" b="1" dirty="0">
                <a:latin typeface="Barlow" pitchFamily="2" charset="77"/>
              </a:rPr>
              <a:t>Simple installation and maintenance</a:t>
            </a:r>
          </a:p>
          <a:p>
            <a:pPr marL="0" indent="0">
              <a:buNone/>
            </a:pPr>
            <a:r>
              <a:rPr lang="en-US" sz="1600" b="1" dirty="0">
                <a:latin typeface="Barlow" pitchFamily="2" charset="77"/>
              </a:rPr>
              <a:t>Free standing</a:t>
            </a:r>
          </a:p>
          <a:p>
            <a:pPr marL="0" indent="0">
              <a:buNone/>
            </a:pPr>
            <a:endParaRPr lang="en-US" sz="1600" dirty="0">
              <a:latin typeface="Barlow" pitchFamily="2" charset="77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Barlow" pitchFamily="2" charset="77"/>
              </a:rPr>
              <a:t>Specs</a:t>
            </a:r>
          </a:p>
          <a:p>
            <a:pPr marL="0" indent="0">
              <a:buNone/>
            </a:pPr>
            <a:r>
              <a:rPr lang="en-US" sz="1600" dirty="0">
                <a:latin typeface="Barlow" pitchFamily="2" charset="77"/>
              </a:rPr>
              <a:t>X 8 UVC lamps</a:t>
            </a:r>
          </a:p>
          <a:p>
            <a:pPr marL="0" indent="0">
              <a:buNone/>
            </a:pPr>
            <a:r>
              <a:rPr lang="en-GB" sz="1600" dirty="0">
                <a:latin typeface="Barlow" pitchFamily="2" charset="77"/>
              </a:rPr>
              <a:t>≃ </a:t>
            </a:r>
            <a:r>
              <a:rPr lang="en-US" sz="1600" dirty="0">
                <a:latin typeface="Barlow" pitchFamily="2" charset="77"/>
              </a:rPr>
              <a:t>70 chromed </a:t>
            </a:r>
            <a:r>
              <a:rPr lang="en-GB" sz="1600" dirty="0">
                <a:latin typeface="Barlow" pitchFamily="2" charset="77"/>
              </a:rPr>
              <a:t>TiO</a:t>
            </a:r>
            <a:r>
              <a:rPr lang="en-GB" sz="1600" baseline="-25000" dirty="0">
                <a:latin typeface="Barlow" pitchFamily="2" charset="77"/>
              </a:rPr>
              <a:t>2</a:t>
            </a:r>
            <a:r>
              <a:rPr lang="en-US" sz="1600" dirty="0">
                <a:latin typeface="Barlow" pitchFamily="2" charset="77"/>
              </a:rPr>
              <a:t> hexagon filters</a:t>
            </a:r>
          </a:p>
          <a:p>
            <a:pPr marL="0" indent="0">
              <a:buNone/>
            </a:pPr>
            <a:r>
              <a:rPr lang="en-US" sz="1600" dirty="0">
                <a:latin typeface="Barlow" pitchFamily="2" charset="77"/>
              </a:rPr>
              <a:t>Noise 40-49 dB </a:t>
            </a:r>
          </a:p>
          <a:p>
            <a:pPr marL="0" indent="0">
              <a:buNone/>
            </a:pPr>
            <a:r>
              <a:rPr lang="en-US" sz="1600" dirty="0">
                <a:latin typeface="Barlow" pitchFamily="2" charset="77"/>
              </a:rPr>
              <a:t>Airflow 200-358 CFM</a:t>
            </a:r>
          </a:p>
          <a:p>
            <a:pPr marL="0" indent="0">
              <a:buNone/>
            </a:pPr>
            <a:r>
              <a:rPr lang="en-US" sz="1600" dirty="0">
                <a:latin typeface="Barlow" pitchFamily="2" charset="77"/>
              </a:rPr>
              <a:t>Max Electricity 210 W</a:t>
            </a:r>
          </a:p>
          <a:p>
            <a:pPr marL="0" indent="0">
              <a:buNone/>
            </a:pPr>
            <a:r>
              <a:rPr lang="en-US" sz="1600" u="sng" dirty="0">
                <a:solidFill>
                  <a:schemeClr val="accent2">
                    <a:lumMod val="50000"/>
                  </a:schemeClr>
                </a:solidFill>
                <a:latin typeface="Barlow" pitchFamily="2" charset="77"/>
              </a:rPr>
              <a:t>Double filtration</a:t>
            </a:r>
            <a:r>
              <a:rPr lang="en-US" sz="1600" dirty="0">
                <a:latin typeface="Barlow" pitchFamily="2" charset="77"/>
              </a:rPr>
              <a:t>: 2 filtration trays (back and floor)</a:t>
            </a:r>
          </a:p>
          <a:p>
            <a:pPr marL="0" indent="0">
              <a:buNone/>
            </a:pPr>
            <a:endParaRPr lang="en-US" sz="1600" dirty="0">
              <a:latin typeface="Barlow" pitchFamily="2" charset="77"/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chemeClr val="accent2">
                    <a:lumMod val="50000"/>
                  </a:schemeClr>
                </a:solidFill>
                <a:latin typeface="Barlow" pitchFamily="2" charset="77"/>
              </a:rPr>
              <a:t>Dimensions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Barlow" pitchFamily="2" charset="77"/>
              </a:rPr>
              <a:t>: </a:t>
            </a:r>
            <a:r>
              <a:rPr lang="en-US" sz="1600" dirty="0">
                <a:latin typeface="Barlow" pitchFamily="2" charset="77"/>
              </a:rPr>
              <a:t>1570 x 320 x 320 mm</a:t>
            </a:r>
          </a:p>
          <a:p>
            <a:pPr marL="0" indent="0">
              <a:buNone/>
            </a:pPr>
            <a:r>
              <a:rPr lang="en-US" sz="1600" u="sng" dirty="0">
                <a:solidFill>
                  <a:schemeClr val="accent2">
                    <a:lumMod val="50000"/>
                  </a:schemeClr>
                </a:solidFill>
                <a:latin typeface="Barlow" pitchFamily="2" charset="77"/>
              </a:rPr>
              <a:t>Weight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Barlow" pitchFamily="2" charset="77"/>
              </a:rPr>
              <a:t>: </a:t>
            </a:r>
            <a:r>
              <a:rPr lang="en-US" sz="1600" dirty="0">
                <a:latin typeface="Barlow" pitchFamily="2" charset="77"/>
              </a:rPr>
              <a:t>42 kg</a:t>
            </a:r>
          </a:p>
          <a:p>
            <a:pPr marL="0" indent="0">
              <a:buNone/>
            </a:pPr>
            <a:endParaRPr lang="en-US" sz="1600" u="sng" dirty="0">
              <a:solidFill>
                <a:schemeClr val="accent2">
                  <a:lumMod val="50000"/>
                </a:schemeClr>
              </a:solidFill>
              <a:latin typeface="Barlow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165ECD-FCFE-8048-881C-8528EFD40C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8313981" y="1508785"/>
            <a:ext cx="1683384" cy="504077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28069C4-14D9-41E7-98FD-47A4DE63C8F8}"/>
              </a:ext>
            </a:extLst>
          </p:cNvPr>
          <p:cNvSpPr/>
          <p:nvPr/>
        </p:nvSpPr>
        <p:spPr>
          <a:xfrm>
            <a:off x="5956768" y="2824395"/>
            <a:ext cx="1524937" cy="7491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167"/>
              </a:spcAft>
            </a:pPr>
            <a:r>
              <a:rPr lang="en-US" sz="1067" dirty="0">
                <a:solidFill>
                  <a:schemeClr val="bg1"/>
                </a:solidFill>
                <a:latin typeface="Avenir Roman" panose="02000503020000020003"/>
                <a:cs typeface="Calibri" panose="020F0502020204030204" pitchFamily="34" charset="0"/>
              </a:rPr>
              <a:t>VK103 can duct in and filter external air which creates positive air pressure in the room.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DE16513-5A62-40BD-9BD0-02E674C7960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7000"/>
          </a:blip>
          <a:stretch>
            <a:fillRect/>
          </a:stretch>
        </p:blipFill>
        <p:spPr>
          <a:xfrm>
            <a:off x="7354472" y="6463282"/>
            <a:ext cx="3196051" cy="2787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C88836-783B-49BA-A0A1-D9081C1D8C93}"/>
              </a:ext>
            </a:extLst>
          </p:cNvPr>
          <p:cNvSpPr txBox="1"/>
          <p:nvPr/>
        </p:nvSpPr>
        <p:spPr>
          <a:xfrm>
            <a:off x="0" y="1646065"/>
            <a:ext cx="5539413" cy="5675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C9E613-596E-4FAD-8B1A-DD345439B61D}"/>
              </a:ext>
            </a:extLst>
          </p:cNvPr>
          <p:cNvSpPr/>
          <p:nvPr/>
        </p:nvSpPr>
        <p:spPr>
          <a:xfrm>
            <a:off x="-7815" y="1730733"/>
            <a:ext cx="5547227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67" dirty="0">
                <a:solidFill>
                  <a:schemeClr val="bg1"/>
                </a:solidFill>
                <a:latin typeface="Avenir Roman" panose="02000503020000020003"/>
              </a:rPr>
              <a:t>Powerful unit for large areas up to 100m</a:t>
            </a:r>
            <a:r>
              <a:rPr lang="en-US" sz="1867" baseline="30000" dirty="0">
                <a:solidFill>
                  <a:schemeClr val="bg1"/>
                </a:solidFill>
              </a:rPr>
              <a:t>2 </a:t>
            </a:r>
            <a:r>
              <a:rPr lang="en-US" sz="1867" dirty="0">
                <a:solidFill>
                  <a:schemeClr val="bg1"/>
                </a:solidFill>
                <a:latin typeface="Avenir Roman" panose="02000503020000020003"/>
              </a:rPr>
              <a:t>*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1B78CD-2734-462A-81B9-466A917CCFE4}"/>
              </a:ext>
            </a:extLst>
          </p:cNvPr>
          <p:cNvSpPr/>
          <p:nvPr/>
        </p:nvSpPr>
        <p:spPr>
          <a:xfrm>
            <a:off x="9736666" y="1508785"/>
            <a:ext cx="2483836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Avenir Roman" panose="02000503020000020003"/>
                <a:cs typeface="Calibri" panose="020F0502020204030204" pitchFamily="34" charset="0"/>
              </a:rPr>
              <a:t>* </a:t>
            </a:r>
            <a:r>
              <a:rPr lang="en-GB" sz="933" dirty="0">
                <a:latin typeface="Avenir Roman" panose="02000503020000020003"/>
                <a:cs typeface="Calibri" panose="020F0502020204030204" pitchFamily="34" charset="0"/>
              </a:rPr>
              <a:t>With a maximum ceiling height of 2.4m</a:t>
            </a:r>
            <a:endParaRPr lang="ca-ES" sz="933">
              <a:latin typeface="Avenir Roman" panose="02000503020000020003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79A740-AFC9-43C1-AD31-38BD19817FC6}"/>
              </a:ext>
            </a:extLst>
          </p:cNvPr>
          <p:cNvSpPr/>
          <p:nvPr/>
        </p:nvSpPr>
        <p:spPr>
          <a:xfrm>
            <a:off x="-48683" y="2"/>
            <a:ext cx="12240683" cy="150878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9F6C211-4C11-41BA-B155-6A55F3CA9668}"/>
              </a:ext>
            </a:extLst>
          </p:cNvPr>
          <p:cNvSpPr txBox="1">
            <a:spLocks/>
          </p:cNvSpPr>
          <p:nvPr/>
        </p:nvSpPr>
        <p:spPr>
          <a:xfrm>
            <a:off x="-48683" y="414600"/>
            <a:ext cx="12240683" cy="67461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67"/>
              </a:spcAft>
              <a:buNone/>
            </a:pPr>
            <a:r>
              <a:rPr lang="en-US" sz="6400" b="1" baseline="30000" dirty="0">
                <a:solidFill>
                  <a:schemeClr val="bg2"/>
                </a:solidFill>
                <a:latin typeface="+mj-lt"/>
                <a:ea typeface="Franchise" pitchFamily="49" charset="0"/>
              </a:rPr>
              <a:t>VIRUSKILLER VK 103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4A231D7-AF0A-418A-B09C-D5ED0B44E8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8" y="205602"/>
            <a:ext cx="2304003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88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40063003-F8B4-4D3F-A6C8-8153C68D7EF1}"/>
              </a:ext>
            </a:extLst>
          </p:cNvPr>
          <p:cNvSpPr/>
          <p:nvPr/>
        </p:nvSpPr>
        <p:spPr>
          <a:xfrm>
            <a:off x="6515008" y="2127768"/>
            <a:ext cx="4117939" cy="411794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E2C7928-14E3-4CE0-A845-6F73841373C3}"/>
              </a:ext>
            </a:extLst>
          </p:cNvPr>
          <p:cNvSpPr/>
          <p:nvPr/>
        </p:nvSpPr>
        <p:spPr>
          <a:xfrm>
            <a:off x="5024740" y="2562473"/>
            <a:ext cx="1289093" cy="128909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E7E223-989E-4409-B4CC-5551A688107E}"/>
              </a:ext>
            </a:extLst>
          </p:cNvPr>
          <p:cNvSpPr/>
          <p:nvPr/>
        </p:nvSpPr>
        <p:spPr>
          <a:xfrm>
            <a:off x="5081050" y="2864550"/>
            <a:ext cx="1191885" cy="11288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167"/>
              </a:spcAft>
            </a:pPr>
            <a:r>
              <a:rPr lang="en-US" sz="1067" dirty="0">
                <a:solidFill>
                  <a:schemeClr val="bg1"/>
                </a:solidFill>
                <a:latin typeface="Avenir Roman" panose="02000503020000020003"/>
                <a:cs typeface="Calibri" panose="020F0502020204030204" pitchFamily="34" charset="0"/>
              </a:rPr>
              <a:t>Choice of white with blue LED or black with amber LED</a:t>
            </a:r>
          </a:p>
          <a:p>
            <a:pPr algn="ctr">
              <a:spcAft>
                <a:spcPts val="167"/>
              </a:spcAft>
            </a:pPr>
            <a:endParaRPr lang="en-US" sz="1067" dirty="0">
              <a:solidFill>
                <a:schemeClr val="bg1"/>
              </a:solidFill>
              <a:latin typeface="Avenir Roman" panose="02000503020000020003"/>
              <a:cs typeface="Calibri" panose="020F0502020204030204" pitchFamily="34" charset="0"/>
            </a:endParaRPr>
          </a:p>
          <a:p>
            <a:pPr algn="ctr">
              <a:spcAft>
                <a:spcPts val="167"/>
              </a:spcAft>
            </a:pPr>
            <a:endParaRPr lang="en-US" sz="1067" dirty="0">
              <a:solidFill>
                <a:schemeClr val="bg1"/>
              </a:solidFill>
              <a:latin typeface="Avenir Roman" panose="02000503020000020003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6A2674-17E4-4D86-ABA7-2DE8E502134D}"/>
              </a:ext>
            </a:extLst>
          </p:cNvPr>
          <p:cNvSpPr/>
          <p:nvPr/>
        </p:nvSpPr>
        <p:spPr>
          <a:xfrm>
            <a:off x="-48683" y="2"/>
            <a:ext cx="12240683" cy="150878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498B9FA-85ED-47B1-A919-0BD9DFF10AA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7000"/>
          </a:blip>
          <a:stretch>
            <a:fillRect/>
          </a:stretch>
        </p:blipFill>
        <p:spPr>
          <a:xfrm>
            <a:off x="7354472" y="6463282"/>
            <a:ext cx="3196051" cy="2787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79005E0-E46D-479B-93ED-E4964C33275E}"/>
              </a:ext>
            </a:extLst>
          </p:cNvPr>
          <p:cNvSpPr txBox="1"/>
          <p:nvPr/>
        </p:nvSpPr>
        <p:spPr>
          <a:xfrm>
            <a:off x="25959" y="1576398"/>
            <a:ext cx="5539413" cy="5675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sz="2400" dirty="0"/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id="{3946AD68-B971-49EC-BEB9-AE0ADAEB6977}"/>
              </a:ext>
            </a:extLst>
          </p:cNvPr>
          <p:cNvSpPr txBox="1">
            <a:spLocks/>
          </p:cNvSpPr>
          <p:nvPr/>
        </p:nvSpPr>
        <p:spPr>
          <a:xfrm>
            <a:off x="212954" y="2177502"/>
            <a:ext cx="5105688" cy="40318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285750" indent="-285750">
              <a:buFont typeface="Wingdings" pitchFamily="2" charset="2"/>
              <a:buChar char="§"/>
              <a:defRPr sz="1200">
                <a:latin typeface="Avenir Roman" panose="02000503020000020003" pitchFamily="2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r>
              <a:rPr lang="en-US" sz="1600" b="1" dirty="0">
                <a:latin typeface="Barlow" pitchFamily="2" charset="77"/>
              </a:rPr>
              <a:t>Low running costs</a:t>
            </a:r>
          </a:p>
          <a:p>
            <a:pPr marL="0" indent="0">
              <a:buNone/>
            </a:pPr>
            <a:r>
              <a:rPr lang="en-US" sz="1600" b="1" dirty="0">
                <a:latin typeface="Barlow" pitchFamily="2" charset="77"/>
              </a:rPr>
              <a:t>Simple installation and maintenance</a:t>
            </a:r>
          </a:p>
          <a:p>
            <a:pPr marL="0" indent="0">
              <a:buNone/>
            </a:pPr>
            <a:r>
              <a:rPr lang="en-US" sz="1600" b="1" dirty="0">
                <a:latin typeface="Barlow" pitchFamily="2" charset="77"/>
              </a:rPr>
              <a:t>Wall-hung or Free standing</a:t>
            </a:r>
            <a:endParaRPr lang="en-US" sz="1600" u="sng" dirty="0">
              <a:latin typeface="Barlow" pitchFamily="2" charset="77"/>
            </a:endParaRPr>
          </a:p>
          <a:p>
            <a:pPr marL="0" indent="0">
              <a:buNone/>
            </a:pPr>
            <a:endParaRPr lang="en-US" sz="1600" b="1" dirty="0">
              <a:latin typeface="Barlow" pitchFamily="2" charset="77"/>
            </a:endParaRPr>
          </a:p>
          <a:p>
            <a:pPr marL="0" indent="0">
              <a:buNone/>
            </a:pPr>
            <a:r>
              <a:rPr lang="en-US" sz="1600" b="1" dirty="0">
                <a:latin typeface="Barlow" pitchFamily="2" charset="77"/>
              </a:rPr>
              <a:t>Compact, powerful and stylish</a:t>
            </a:r>
          </a:p>
          <a:p>
            <a:pPr marL="0" indent="0">
              <a:buNone/>
            </a:pPr>
            <a:endParaRPr lang="en-US" sz="1600" dirty="0">
              <a:latin typeface="Barlow" pitchFamily="2" charset="77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Barlow" pitchFamily="2" charset="77"/>
              </a:rPr>
              <a:t>Specs</a:t>
            </a:r>
          </a:p>
          <a:p>
            <a:pPr marL="0" indent="0">
              <a:buNone/>
            </a:pPr>
            <a:r>
              <a:rPr lang="en-US" sz="1600" dirty="0">
                <a:latin typeface="Barlow" pitchFamily="2" charset="77"/>
              </a:rPr>
              <a:t>X 8 UVC lamps</a:t>
            </a:r>
          </a:p>
          <a:p>
            <a:pPr marL="0" indent="0">
              <a:buNone/>
            </a:pPr>
            <a:r>
              <a:rPr lang="en-GB" sz="1600" dirty="0">
                <a:latin typeface="Barlow" pitchFamily="2" charset="77"/>
              </a:rPr>
              <a:t>≃ </a:t>
            </a:r>
            <a:r>
              <a:rPr lang="en-US" sz="1600" dirty="0">
                <a:latin typeface="Barlow" pitchFamily="2" charset="77"/>
              </a:rPr>
              <a:t>40 chromed </a:t>
            </a:r>
            <a:r>
              <a:rPr lang="en-GB" sz="1600" dirty="0">
                <a:latin typeface="Barlow" pitchFamily="2" charset="77"/>
              </a:rPr>
              <a:t>TiO</a:t>
            </a:r>
            <a:r>
              <a:rPr lang="en-GB" sz="1600" baseline="-25000" dirty="0">
                <a:latin typeface="Barlow" pitchFamily="2" charset="77"/>
              </a:rPr>
              <a:t>2</a:t>
            </a:r>
            <a:r>
              <a:rPr lang="en-US" sz="1600" dirty="0">
                <a:latin typeface="Barlow" pitchFamily="2" charset="77"/>
              </a:rPr>
              <a:t> hexagon filters</a:t>
            </a:r>
          </a:p>
          <a:p>
            <a:pPr marL="0" indent="0">
              <a:buNone/>
            </a:pPr>
            <a:r>
              <a:rPr lang="en-US" sz="1600" dirty="0">
                <a:latin typeface="Barlow" pitchFamily="2" charset="77"/>
              </a:rPr>
              <a:t>Noise 38-44 dB</a:t>
            </a:r>
          </a:p>
          <a:p>
            <a:pPr marL="0" indent="0">
              <a:buNone/>
            </a:pPr>
            <a:r>
              <a:rPr lang="en-US" sz="1600" dirty="0">
                <a:latin typeface="Barlow" pitchFamily="2" charset="77"/>
              </a:rPr>
              <a:t>Airflow 70-141 CFM</a:t>
            </a:r>
          </a:p>
          <a:p>
            <a:pPr marL="0" indent="0">
              <a:buNone/>
            </a:pPr>
            <a:r>
              <a:rPr lang="en-US" sz="1600" dirty="0">
                <a:latin typeface="Barlow" pitchFamily="2" charset="77"/>
              </a:rPr>
              <a:t>Max Electricity 96 W</a:t>
            </a:r>
          </a:p>
          <a:p>
            <a:pPr marL="0" indent="0">
              <a:buNone/>
            </a:pPr>
            <a:endParaRPr lang="en-US" sz="1600" dirty="0">
              <a:latin typeface="Barlow" pitchFamily="2" charset="77"/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chemeClr val="accent2">
                    <a:lumMod val="50000"/>
                  </a:schemeClr>
                </a:solidFill>
                <a:latin typeface="Barlow" pitchFamily="2" charset="77"/>
              </a:rPr>
              <a:t>Dimensions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Barlow" pitchFamily="2" charset="77"/>
              </a:rPr>
              <a:t>: </a:t>
            </a:r>
            <a:r>
              <a:rPr lang="en-US" sz="1600" dirty="0">
                <a:latin typeface="Barlow" pitchFamily="2" charset="77"/>
              </a:rPr>
              <a:t>365 x 166 x 581 mm</a:t>
            </a:r>
          </a:p>
          <a:p>
            <a:pPr marL="0" indent="0">
              <a:buNone/>
            </a:pPr>
            <a:r>
              <a:rPr lang="en-US" sz="1600" u="sng" dirty="0">
                <a:solidFill>
                  <a:schemeClr val="accent2">
                    <a:lumMod val="50000"/>
                  </a:schemeClr>
                </a:solidFill>
                <a:latin typeface="Barlow" pitchFamily="2" charset="77"/>
              </a:rPr>
              <a:t>Weight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Barlow" pitchFamily="2" charset="77"/>
              </a:rPr>
              <a:t>: </a:t>
            </a:r>
            <a:r>
              <a:rPr lang="en-US" sz="1600" dirty="0">
                <a:latin typeface="Barlow" pitchFamily="2" charset="77"/>
              </a:rPr>
              <a:t>12.9 kg</a:t>
            </a:r>
          </a:p>
          <a:p>
            <a:pPr marL="0" indent="0">
              <a:buNone/>
            </a:pPr>
            <a:endParaRPr lang="en-US" sz="1600" u="sng" dirty="0">
              <a:solidFill>
                <a:schemeClr val="accent2">
                  <a:lumMod val="50000"/>
                </a:schemeClr>
              </a:solidFill>
              <a:latin typeface="Barlow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EB30BC-8A26-424F-8B8D-4CB74759EBCF}"/>
              </a:ext>
            </a:extLst>
          </p:cNvPr>
          <p:cNvSpPr/>
          <p:nvPr/>
        </p:nvSpPr>
        <p:spPr>
          <a:xfrm>
            <a:off x="-48683" y="1670344"/>
            <a:ext cx="5547227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67" dirty="0">
                <a:solidFill>
                  <a:schemeClr val="bg1"/>
                </a:solidFill>
                <a:latin typeface="Avenir Roman" panose="02000503020000020003"/>
              </a:rPr>
              <a:t>Powerful unit for medium areas up to 60m</a:t>
            </a:r>
            <a:r>
              <a:rPr lang="en-US" sz="1867" baseline="30000" dirty="0">
                <a:solidFill>
                  <a:schemeClr val="bg1"/>
                </a:solidFill>
              </a:rPr>
              <a:t>2 </a:t>
            </a:r>
            <a:r>
              <a:rPr lang="en-US" sz="1867" dirty="0">
                <a:solidFill>
                  <a:schemeClr val="bg1"/>
                </a:solidFill>
                <a:latin typeface="Avenir Roman" panose="02000503020000020003"/>
              </a:rPr>
              <a:t>*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5948B6-988A-46DE-A31A-C5964EEC1812}"/>
              </a:ext>
            </a:extLst>
          </p:cNvPr>
          <p:cNvSpPr/>
          <p:nvPr/>
        </p:nvSpPr>
        <p:spPr>
          <a:xfrm>
            <a:off x="9736666" y="1508785"/>
            <a:ext cx="2483836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Avenir Roman" panose="02000503020000020003"/>
                <a:cs typeface="Calibri" panose="020F0502020204030204" pitchFamily="34" charset="0"/>
              </a:rPr>
              <a:t>* </a:t>
            </a:r>
            <a:r>
              <a:rPr lang="en-GB" sz="933" dirty="0">
                <a:latin typeface="Avenir Roman" panose="02000503020000020003"/>
                <a:cs typeface="Calibri" panose="020F0502020204030204" pitchFamily="34" charset="0"/>
              </a:rPr>
              <a:t>With a maximum ceiling height of 2.4m</a:t>
            </a:r>
            <a:endParaRPr lang="ca-ES" sz="933">
              <a:latin typeface="Avenir Roman" panose="02000503020000020003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BBDE7D0-2D7E-468D-BB21-C9801C643E3F}"/>
              </a:ext>
            </a:extLst>
          </p:cNvPr>
          <p:cNvSpPr txBox="1">
            <a:spLocks/>
          </p:cNvSpPr>
          <p:nvPr/>
        </p:nvSpPr>
        <p:spPr>
          <a:xfrm>
            <a:off x="-48683" y="414600"/>
            <a:ext cx="12240683" cy="67461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67"/>
              </a:spcAft>
              <a:buNone/>
            </a:pPr>
            <a:r>
              <a:rPr lang="en-US" sz="6400" b="1" baseline="30000" dirty="0">
                <a:solidFill>
                  <a:schemeClr val="bg2"/>
                </a:solidFill>
                <a:latin typeface="+mj-lt"/>
                <a:ea typeface="Franchise" pitchFamily="49" charset="0"/>
              </a:rPr>
              <a:t>VIRUSKILLER VK 401</a:t>
            </a:r>
          </a:p>
        </p:txBody>
      </p:sp>
      <p:pic>
        <p:nvPicPr>
          <p:cNvPr id="4" name="Picture 3" descr="A picture containing monitor, white, oven, meter&#10;&#10;Description automatically generated">
            <a:extLst>
              <a:ext uri="{FF2B5EF4-FFF2-40B4-BE49-F238E27FC236}">
                <a16:creationId xmlns:a16="http://schemas.microsoft.com/office/drawing/2014/main" id="{4FB1D15E-4EF8-4FD9-A3A2-BFB2E842EA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527" y="2491530"/>
            <a:ext cx="4443755" cy="33328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141C03D-CC36-4937-89A3-5C8F7E7D0A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" y="124073"/>
            <a:ext cx="2560320" cy="13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53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AD89142-133B-458A-AD4D-2119C17B8386}"/>
              </a:ext>
            </a:extLst>
          </p:cNvPr>
          <p:cNvSpPr txBox="1"/>
          <p:nvPr/>
        </p:nvSpPr>
        <p:spPr>
          <a:xfrm>
            <a:off x="-1" y="687898"/>
            <a:ext cx="5361411" cy="55458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Radic8 technology can play a key role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22F407-5B21-4551-A6FA-21BF07DA6E22}"/>
              </a:ext>
            </a:extLst>
          </p:cNvPr>
          <p:cNvSpPr/>
          <p:nvPr/>
        </p:nvSpPr>
        <p:spPr>
          <a:xfrm>
            <a:off x="476470" y="3195287"/>
            <a:ext cx="4348892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Roman" panose="02000503020000020003"/>
                <a:ea typeface="+mn-ea"/>
                <a:cs typeface="Calibri" panose="020F0502020204030204" pitchFamily="34" charset="0"/>
              </a:rPr>
              <a:t>The VK 401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Roman" panose="02000503020000020003"/>
                <a:ea typeface="+mn-ea"/>
                <a:cs typeface="+mn-cs"/>
              </a:rPr>
              <a:t>creates an airflow which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7F8FA9"/>
                </a:solidFill>
                <a:effectLst/>
                <a:uLnTx/>
                <a:uFillTx/>
                <a:latin typeface="Avenir Roman" panose="02000503020000020003"/>
                <a:ea typeface="+mn-ea"/>
                <a:cs typeface="+mn-cs"/>
              </a:rPr>
              <a:t>draws contaminated air away from the breathing zone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629DD1">
                    <a:lumMod val="50000"/>
                  </a:srgbClr>
                </a:solidFill>
                <a:effectLst/>
                <a:uLnTx/>
                <a:uFillTx/>
                <a:latin typeface="Avenir Roman" panose="02000503020000020003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Roman" panose="02000503020000020003"/>
                <a:ea typeface="+mn-ea"/>
                <a:cs typeface="+mn-cs"/>
              </a:rPr>
              <a:t>and towards the Viruskiller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Roman" panose="02000503020000020003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Roman" panose="02000503020000020003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8FA9"/>
                </a:solidFill>
                <a:effectLst/>
                <a:uLnTx/>
                <a:uFillTx/>
                <a:latin typeface="Avenir Roman" panose="02000503020000020003"/>
                <a:ea typeface="+mn-ea"/>
                <a:cs typeface="+mn-cs"/>
              </a:rPr>
              <a:t>Air is cleaned and viruses are killed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7F8FA9"/>
              </a:solidFill>
              <a:effectLst/>
              <a:uLnTx/>
              <a:uFillTx/>
              <a:latin typeface="Avenir Roman" panose="02000503020000020003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Roman" panose="02000503020000020003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Roman" panose="02000503020000020003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8FA9"/>
                </a:solidFill>
                <a:effectLst/>
                <a:uLnTx/>
                <a:uFillTx/>
                <a:latin typeface="Avenir Roman" panose="02000503020000020003"/>
                <a:ea typeface="+mn-ea"/>
                <a:cs typeface="+mn-cs"/>
              </a:rPr>
              <a:t>Sterilised air is flowed back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Roman" panose="02000503020000020003"/>
                <a:ea typeface="+mn-ea"/>
                <a:cs typeface="+mn-cs"/>
              </a:rPr>
              <a:t> to the guests’ and staff’s breathing space</a:t>
            </a:r>
            <a:endParaRPr kumimoji="0" lang="en-GB" sz="18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Roman" panose="02000503020000020003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riángulo isósceles 3">
            <a:extLst>
              <a:ext uri="{FF2B5EF4-FFF2-40B4-BE49-F238E27FC236}">
                <a16:creationId xmlns:a16="http://schemas.microsoft.com/office/drawing/2014/main" id="{C2CBC101-4FFF-4EC1-BEC2-7B3B93ED221B}"/>
              </a:ext>
            </a:extLst>
          </p:cNvPr>
          <p:cNvSpPr/>
          <p:nvPr/>
        </p:nvSpPr>
        <p:spPr>
          <a:xfrm rot="10800000">
            <a:off x="2221235" y="4120010"/>
            <a:ext cx="853869" cy="227327"/>
          </a:xfrm>
          <a:prstGeom prst="triangle">
            <a:avLst>
              <a:gd name="adj" fmla="val 48321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18" name="Triángulo isósceles 3">
            <a:extLst>
              <a:ext uri="{FF2B5EF4-FFF2-40B4-BE49-F238E27FC236}">
                <a16:creationId xmlns:a16="http://schemas.microsoft.com/office/drawing/2014/main" id="{7505463C-1C0E-4BE7-9B41-608C154A1CAF}"/>
              </a:ext>
            </a:extLst>
          </p:cNvPr>
          <p:cNvSpPr/>
          <p:nvPr/>
        </p:nvSpPr>
        <p:spPr>
          <a:xfrm rot="10800000">
            <a:off x="2221235" y="4852522"/>
            <a:ext cx="853869" cy="227327"/>
          </a:xfrm>
          <a:prstGeom prst="triangle">
            <a:avLst>
              <a:gd name="adj" fmla="val 48321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4B797A4-6C7B-4166-82C2-EEC757866D86}"/>
              </a:ext>
            </a:extLst>
          </p:cNvPr>
          <p:cNvSpPr/>
          <p:nvPr/>
        </p:nvSpPr>
        <p:spPr>
          <a:xfrm>
            <a:off x="398101" y="1840737"/>
            <a:ext cx="4505833" cy="4800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E92B489-E26A-4B5A-A570-6971D1F54799}"/>
              </a:ext>
            </a:extLst>
          </p:cNvPr>
          <p:cNvSpPr txBox="1"/>
          <p:nvPr/>
        </p:nvSpPr>
        <p:spPr>
          <a:xfrm>
            <a:off x="398101" y="1863763"/>
            <a:ext cx="450583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VK 401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6CEA4EB-104D-43B1-821B-20056B9FB270}"/>
              </a:ext>
            </a:extLst>
          </p:cNvPr>
          <p:cNvSpPr/>
          <p:nvPr/>
        </p:nvSpPr>
        <p:spPr>
          <a:xfrm>
            <a:off x="9384846" y="2551339"/>
            <a:ext cx="2740106" cy="252851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pic>
        <p:nvPicPr>
          <p:cNvPr id="5" name="Picture 4" descr="A picture containing room, table, computer, bed&#10;&#10;Description automatically generated">
            <a:extLst>
              <a:ext uri="{FF2B5EF4-FFF2-40B4-BE49-F238E27FC236}">
                <a16:creationId xmlns:a16="http://schemas.microsoft.com/office/drawing/2014/main" id="{5E5EB6D6-EF3F-4808-82D1-DD49A37112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1405" y="1242483"/>
            <a:ext cx="6672756" cy="468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6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3D1095C7-5D09-4418-B4ED-BBAB213D3B69}"/>
              </a:ext>
            </a:extLst>
          </p:cNvPr>
          <p:cNvSpPr/>
          <p:nvPr/>
        </p:nvSpPr>
        <p:spPr>
          <a:xfrm>
            <a:off x="7685733" y="2345806"/>
            <a:ext cx="3606966" cy="351668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B3FE389-35AA-A842-8824-542DECD65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75" y="768500"/>
            <a:ext cx="2433692" cy="1038651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Avenir Roman" panose="02000503020000020003" pitchFamily="2" charset="0"/>
              </a:rPr>
              <a:t> </a:t>
            </a:r>
          </a:p>
        </p:txBody>
      </p:sp>
      <p:pic>
        <p:nvPicPr>
          <p:cNvPr id="8" name="Picture 7" descr="A picture containing object&#10;&#10;Description automatically generated">
            <a:extLst>
              <a:ext uri="{FF2B5EF4-FFF2-40B4-BE49-F238E27FC236}">
                <a16:creationId xmlns:a16="http://schemas.microsoft.com/office/drawing/2014/main" id="{B11E821D-B36F-EE4D-9D55-02E3C02BE8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775" y="5604165"/>
            <a:ext cx="2332764" cy="130862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E41718C-3525-441C-A7D1-51103573EF54}"/>
              </a:ext>
            </a:extLst>
          </p:cNvPr>
          <p:cNvSpPr txBox="1"/>
          <p:nvPr/>
        </p:nvSpPr>
        <p:spPr>
          <a:xfrm>
            <a:off x="0" y="1662998"/>
            <a:ext cx="5539413" cy="5675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3AEB42-E64F-4247-A9DE-A10F44E272F9}"/>
              </a:ext>
            </a:extLst>
          </p:cNvPr>
          <p:cNvSpPr/>
          <p:nvPr/>
        </p:nvSpPr>
        <p:spPr>
          <a:xfrm>
            <a:off x="-7815" y="1747666"/>
            <a:ext cx="5547227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67" dirty="0">
                <a:solidFill>
                  <a:schemeClr val="bg1"/>
                </a:solidFill>
                <a:latin typeface="Avenir Roman" panose="02000503020000020003"/>
              </a:rPr>
              <a:t>Powerful unit for small areas up to 20m</a:t>
            </a:r>
            <a:r>
              <a:rPr lang="en-US" sz="1867" baseline="30000" dirty="0">
                <a:solidFill>
                  <a:schemeClr val="bg1"/>
                </a:solidFill>
              </a:rPr>
              <a:t>2 </a:t>
            </a:r>
            <a:r>
              <a:rPr lang="en-US" sz="1867" dirty="0">
                <a:solidFill>
                  <a:schemeClr val="bg1"/>
                </a:solidFill>
                <a:latin typeface="Avenir Roman" panose="02000503020000020003"/>
              </a:rPr>
              <a:t>*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48EFF699-5C4B-4DFE-A74F-B32ECFCC6D57}"/>
              </a:ext>
            </a:extLst>
          </p:cNvPr>
          <p:cNvSpPr txBox="1">
            <a:spLocks/>
          </p:cNvSpPr>
          <p:nvPr/>
        </p:nvSpPr>
        <p:spPr>
          <a:xfrm>
            <a:off x="263730" y="2721992"/>
            <a:ext cx="5754776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285750" indent="-285750">
              <a:buFont typeface="Wingdings" pitchFamily="2" charset="2"/>
              <a:buChar char="§"/>
              <a:defRPr sz="1200">
                <a:latin typeface="Avenir Roman" panose="02000503020000020003" pitchFamily="2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r>
              <a:rPr lang="en-US" sz="1600" b="1" dirty="0">
                <a:latin typeface="Barlow" pitchFamily="2" charset="77"/>
              </a:rPr>
              <a:t>Low running costs</a:t>
            </a:r>
          </a:p>
          <a:p>
            <a:pPr marL="0" indent="0">
              <a:buNone/>
            </a:pPr>
            <a:r>
              <a:rPr lang="en-US" sz="1600" b="1" dirty="0">
                <a:latin typeface="Barlow" pitchFamily="2" charset="77"/>
              </a:rPr>
              <a:t>Simple installation and maintenance</a:t>
            </a:r>
          </a:p>
          <a:p>
            <a:pPr marL="0" indent="0">
              <a:buNone/>
            </a:pPr>
            <a:r>
              <a:rPr lang="en-US" sz="1600" b="1" dirty="0">
                <a:latin typeface="Barlow" pitchFamily="2" charset="77"/>
              </a:rPr>
              <a:t>Compact, powerful and portable</a:t>
            </a:r>
          </a:p>
          <a:p>
            <a:pPr marL="0" indent="0">
              <a:buNone/>
            </a:pPr>
            <a:endParaRPr lang="en-US" sz="1600" dirty="0">
              <a:latin typeface="Barlow" pitchFamily="2" charset="77"/>
            </a:endParaRPr>
          </a:p>
          <a:p>
            <a:pPr marL="0" indent="0">
              <a:buNone/>
            </a:pPr>
            <a:r>
              <a:rPr lang="en-US" sz="1600" b="1" dirty="0">
                <a:latin typeface="Barlow" pitchFamily="2" charset="77"/>
              </a:rPr>
              <a:t>Wall-hung or free standing</a:t>
            </a:r>
            <a:endParaRPr lang="en-US" sz="1600" u="sng" dirty="0">
              <a:latin typeface="Barlow" pitchFamily="2" charset="77"/>
            </a:endParaRPr>
          </a:p>
          <a:p>
            <a:pPr marL="0" indent="0">
              <a:buNone/>
            </a:pPr>
            <a:endParaRPr lang="en-US" sz="1600" dirty="0">
              <a:latin typeface="Barlow" pitchFamily="2" charset="77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Barlow" pitchFamily="2" charset="77"/>
              </a:rPr>
              <a:t>Specs</a:t>
            </a:r>
          </a:p>
          <a:p>
            <a:pPr marL="0" indent="0">
              <a:buNone/>
            </a:pPr>
            <a:r>
              <a:rPr lang="en-US" sz="1600" dirty="0">
                <a:latin typeface="Barlow" pitchFamily="2" charset="77"/>
              </a:rPr>
              <a:t>X 1 UVC lamp</a:t>
            </a:r>
          </a:p>
          <a:p>
            <a:pPr marL="0" indent="0">
              <a:buNone/>
            </a:pPr>
            <a:r>
              <a:rPr lang="en-US" sz="1600" dirty="0">
                <a:latin typeface="Barlow" pitchFamily="2" charset="77"/>
              </a:rPr>
              <a:t>X 10 chromed </a:t>
            </a:r>
            <a:r>
              <a:rPr lang="en-GB" sz="1600" dirty="0">
                <a:latin typeface="Barlow" pitchFamily="2" charset="77"/>
              </a:rPr>
              <a:t>TiO</a:t>
            </a:r>
            <a:r>
              <a:rPr lang="en-GB" sz="1600" baseline="-25000" dirty="0">
                <a:latin typeface="Barlow" pitchFamily="2" charset="77"/>
              </a:rPr>
              <a:t>2</a:t>
            </a:r>
            <a:r>
              <a:rPr lang="en-US" sz="1600" dirty="0">
                <a:latin typeface="Barlow" pitchFamily="2" charset="77"/>
              </a:rPr>
              <a:t> hexagon filters</a:t>
            </a:r>
          </a:p>
          <a:p>
            <a:pPr marL="0" indent="0">
              <a:buNone/>
            </a:pPr>
            <a:r>
              <a:rPr lang="en-US" sz="1600" dirty="0">
                <a:latin typeface="Barlow" pitchFamily="2" charset="77"/>
              </a:rPr>
              <a:t>Noise 40-49 dB</a:t>
            </a:r>
          </a:p>
          <a:p>
            <a:pPr marL="0" indent="0">
              <a:buNone/>
            </a:pPr>
            <a:r>
              <a:rPr lang="en-US" sz="1600" dirty="0">
                <a:latin typeface="Barlow" pitchFamily="2" charset="77"/>
              </a:rPr>
              <a:t>Max Electricity 15 W</a:t>
            </a:r>
          </a:p>
          <a:p>
            <a:pPr marL="0" indent="0">
              <a:buNone/>
            </a:pPr>
            <a:endParaRPr lang="en-US" sz="1600" dirty="0">
              <a:latin typeface="Barlow" pitchFamily="2" charset="77"/>
            </a:endParaRPr>
          </a:p>
          <a:p>
            <a:pPr marL="0" indent="0">
              <a:buNone/>
            </a:pPr>
            <a:r>
              <a:rPr lang="en-US" sz="1600" u="sng" dirty="0">
                <a:solidFill>
                  <a:schemeClr val="accent2">
                    <a:lumMod val="50000"/>
                  </a:schemeClr>
                </a:solidFill>
                <a:latin typeface="Barlow" pitchFamily="2" charset="77"/>
              </a:rPr>
              <a:t>Dimensions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Barlow" pitchFamily="2" charset="77"/>
              </a:rPr>
              <a:t>: </a:t>
            </a:r>
            <a:r>
              <a:rPr lang="en-US" sz="1600" dirty="0">
                <a:latin typeface="Barlow" pitchFamily="2" charset="77"/>
              </a:rPr>
              <a:t>124 x 330 x 104 mm</a:t>
            </a:r>
          </a:p>
          <a:p>
            <a:pPr marL="0" indent="0">
              <a:buNone/>
            </a:pPr>
            <a:r>
              <a:rPr lang="en-US" sz="1600" u="sng" dirty="0">
                <a:solidFill>
                  <a:schemeClr val="accent2">
                    <a:lumMod val="50000"/>
                  </a:schemeClr>
                </a:solidFill>
                <a:latin typeface="Barlow" pitchFamily="2" charset="77"/>
              </a:rPr>
              <a:t>Weight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Barlow" pitchFamily="2" charset="77"/>
              </a:rPr>
              <a:t>: </a:t>
            </a:r>
            <a:r>
              <a:rPr lang="en-US" sz="1600" dirty="0">
                <a:latin typeface="Barlow" pitchFamily="2" charset="77"/>
              </a:rPr>
              <a:t>1.2 kg</a:t>
            </a:r>
          </a:p>
          <a:p>
            <a:pPr marL="0" indent="0">
              <a:buNone/>
            </a:pPr>
            <a:endParaRPr lang="en-US" sz="1600" u="sng" dirty="0">
              <a:solidFill>
                <a:schemeClr val="accent2">
                  <a:lumMod val="50000"/>
                </a:schemeClr>
              </a:solidFill>
              <a:latin typeface="Barlow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2EB758-4539-4B7E-AD99-9FDD77875BC7}"/>
              </a:ext>
            </a:extLst>
          </p:cNvPr>
          <p:cNvSpPr/>
          <p:nvPr/>
        </p:nvSpPr>
        <p:spPr>
          <a:xfrm>
            <a:off x="9736666" y="1508785"/>
            <a:ext cx="2483836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Avenir Roman" panose="02000503020000020003"/>
                <a:cs typeface="Calibri" panose="020F0502020204030204" pitchFamily="34" charset="0"/>
              </a:rPr>
              <a:t>* </a:t>
            </a:r>
            <a:r>
              <a:rPr lang="en-GB" sz="933" dirty="0">
                <a:latin typeface="Avenir Roman" panose="02000503020000020003"/>
                <a:cs typeface="Calibri" panose="020F0502020204030204" pitchFamily="34" charset="0"/>
              </a:rPr>
              <a:t>With a maximum ceiling height of 2.4m</a:t>
            </a:r>
            <a:endParaRPr lang="ca-ES" sz="933">
              <a:latin typeface="Avenir Roman" panose="02000503020000020003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B5BFAA-3C30-481A-9832-ABE4E15FBB79}"/>
              </a:ext>
            </a:extLst>
          </p:cNvPr>
          <p:cNvSpPr/>
          <p:nvPr/>
        </p:nvSpPr>
        <p:spPr>
          <a:xfrm>
            <a:off x="-48683" y="2"/>
            <a:ext cx="12240683" cy="150878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3016062-3619-4BB9-96C4-7D7E454BA9D6}"/>
              </a:ext>
            </a:extLst>
          </p:cNvPr>
          <p:cNvSpPr txBox="1">
            <a:spLocks/>
          </p:cNvSpPr>
          <p:nvPr/>
        </p:nvSpPr>
        <p:spPr>
          <a:xfrm>
            <a:off x="-48683" y="414600"/>
            <a:ext cx="12240683" cy="67461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67"/>
              </a:spcAft>
              <a:buNone/>
            </a:pPr>
            <a:r>
              <a:rPr lang="en-US" sz="6400" b="1" baseline="30000" dirty="0">
                <a:solidFill>
                  <a:schemeClr val="bg2"/>
                </a:solidFill>
                <a:latin typeface="+mj-lt"/>
                <a:ea typeface="Franchise" pitchFamily="49" charset="0"/>
              </a:rPr>
              <a:t>HEXTIO</a:t>
            </a:r>
          </a:p>
        </p:txBody>
      </p:sp>
      <p:pic>
        <p:nvPicPr>
          <p:cNvPr id="4" name="Picture 3" descr="A picture containing sitting, refrigerator, box, white&#10;&#10;Description automatically generated">
            <a:extLst>
              <a:ext uri="{FF2B5EF4-FFF2-40B4-BE49-F238E27FC236}">
                <a16:creationId xmlns:a16="http://schemas.microsoft.com/office/drawing/2014/main" id="{7E0BE02A-19C4-E144-87A7-6DD9B536FE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1356" y="1807151"/>
            <a:ext cx="3315720" cy="4420961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2567C4E-FDC0-40CF-AAAE-FE7618A672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25"/>
            <a:ext cx="2565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75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AD89142-133B-458A-AD4D-2119C17B8386}"/>
              </a:ext>
            </a:extLst>
          </p:cNvPr>
          <p:cNvSpPr txBox="1"/>
          <p:nvPr/>
        </p:nvSpPr>
        <p:spPr>
          <a:xfrm>
            <a:off x="-1" y="687898"/>
            <a:ext cx="5361411" cy="55458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Radic8 technology can play a key role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22F407-5B21-4551-A6FA-21BF07DA6E22}"/>
              </a:ext>
            </a:extLst>
          </p:cNvPr>
          <p:cNvSpPr/>
          <p:nvPr/>
        </p:nvSpPr>
        <p:spPr>
          <a:xfrm>
            <a:off x="476470" y="3195287"/>
            <a:ext cx="4348892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Roman" panose="02000503020000020003"/>
                <a:ea typeface="+mn-ea"/>
                <a:cs typeface="Calibri" panose="020F0502020204030204" pitchFamily="34" charset="0"/>
              </a:rPr>
              <a:t>The VK 103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Roman" panose="02000503020000020003"/>
                <a:ea typeface="+mn-ea"/>
                <a:cs typeface="+mn-cs"/>
              </a:rPr>
              <a:t>creates an airflow which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7F8FA9"/>
                </a:solidFill>
                <a:effectLst/>
                <a:uLnTx/>
                <a:uFillTx/>
                <a:latin typeface="Avenir Roman" panose="02000503020000020003"/>
                <a:ea typeface="+mn-ea"/>
                <a:cs typeface="+mn-cs"/>
              </a:rPr>
              <a:t>draws contaminated air away from the breathing zone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629DD1">
                    <a:lumMod val="50000"/>
                  </a:srgbClr>
                </a:solidFill>
                <a:effectLst/>
                <a:uLnTx/>
                <a:uFillTx/>
                <a:latin typeface="Avenir Roman" panose="02000503020000020003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Roman" panose="02000503020000020003"/>
                <a:ea typeface="+mn-ea"/>
                <a:cs typeface="+mn-cs"/>
              </a:rPr>
              <a:t>and towards the Viruskiller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Roman" panose="02000503020000020003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Roman" panose="02000503020000020003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8FA9"/>
                </a:solidFill>
                <a:effectLst/>
                <a:uLnTx/>
                <a:uFillTx/>
                <a:latin typeface="Avenir Roman" panose="02000503020000020003"/>
                <a:ea typeface="+mn-ea"/>
                <a:cs typeface="+mn-cs"/>
              </a:rPr>
              <a:t>Air is cleaned and viruses are killed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7F8FA9"/>
              </a:solidFill>
              <a:effectLst/>
              <a:uLnTx/>
              <a:uFillTx/>
              <a:latin typeface="Avenir Roman" panose="02000503020000020003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Roman" panose="02000503020000020003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Roman" panose="02000503020000020003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F8FA9"/>
                </a:solidFill>
                <a:effectLst/>
                <a:uLnTx/>
                <a:uFillTx/>
                <a:latin typeface="Avenir Roman" panose="02000503020000020003"/>
                <a:ea typeface="+mn-ea"/>
                <a:cs typeface="+mn-cs"/>
              </a:rPr>
              <a:t>Sterilised air is flowed back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Roman" panose="02000503020000020003"/>
                <a:ea typeface="+mn-ea"/>
                <a:cs typeface="+mn-cs"/>
              </a:rPr>
              <a:t> to the guests’ and staff’s breathing space</a:t>
            </a:r>
            <a:endParaRPr kumimoji="0" lang="en-GB" sz="18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venir Roman" panose="02000503020000020003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riángulo isósceles 3">
            <a:extLst>
              <a:ext uri="{FF2B5EF4-FFF2-40B4-BE49-F238E27FC236}">
                <a16:creationId xmlns:a16="http://schemas.microsoft.com/office/drawing/2014/main" id="{C2CBC101-4FFF-4EC1-BEC2-7B3B93ED221B}"/>
              </a:ext>
            </a:extLst>
          </p:cNvPr>
          <p:cNvSpPr/>
          <p:nvPr/>
        </p:nvSpPr>
        <p:spPr>
          <a:xfrm rot="10800000">
            <a:off x="2221235" y="4120010"/>
            <a:ext cx="853869" cy="227327"/>
          </a:xfrm>
          <a:prstGeom prst="triangle">
            <a:avLst>
              <a:gd name="adj" fmla="val 48321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18" name="Triángulo isósceles 3">
            <a:extLst>
              <a:ext uri="{FF2B5EF4-FFF2-40B4-BE49-F238E27FC236}">
                <a16:creationId xmlns:a16="http://schemas.microsoft.com/office/drawing/2014/main" id="{7505463C-1C0E-4BE7-9B41-608C154A1CAF}"/>
              </a:ext>
            </a:extLst>
          </p:cNvPr>
          <p:cNvSpPr/>
          <p:nvPr/>
        </p:nvSpPr>
        <p:spPr>
          <a:xfrm rot="10800000">
            <a:off x="2221235" y="4852522"/>
            <a:ext cx="853869" cy="227327"/>
          </a:xfrm>
          <a:prstGeom prst="triangle">
            <a:avLst>
              <a:gd name="adj" fmla="val 48321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4B797A4-6C7B-4166-82C2-EEC757866D86}"/>
              </a:ext>
            </a:extLst>
          </p:cNvPr>
          <p:cNvSpPr/>
          <p:nvPr/>
        </p:nvSpPr>
        <p:spPr>
          <a:xfrm>
            <a:off x="398101" y="1840737"/>
            <a:ext cx="4505833" cy="4800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E92B489-E26A-4B5A-A570-6971D1F54799}"/>
              </a:ext>
            </a:extLst>
          </p:cNvPr>
          <p:cNvSpPr txBox="1"/>
          <p:nvPr/>
        </p:nvSpPr>
        <p:spPr>
          <a:xfrm>
            <a:off x="398101" y="1863763"/>
            <a:ext cx="450583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VK 103</a:t>
            </a:r>
          </a:p>
        </p:txBody>
      </p:sp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4DDFA83E-A875-4743-A0CB-024BC9644A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149" y="687897"/>
            <a:ext cx="6830590" cy="5742740"/>
          </a:xfrm>
          <a:prstGeom prst="rect">
            <a:avLst/>
          </a:prstGeom>
        </p:spPr>
      </p:pic>
      <p:pic>
        <p:nvPicPr>
          <p:cNvPr id="4" name="Picture 3" descr="A picture containing toy&#10;&#10;Description automatically generated">
            <a:extLst>
              <a:ext uri="{FF2B5EF4-FFF2-40B4-BE49-F238E27FC236}">
                <a16:creationId xmlns:a16="http://schemas.microsoft.com/office/drawing/2014/main" id="{FBF15ECF-93D0-4978-9CC0-9B4EEF5CE2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6322" y="1242484"/>
            <a:ext cx="6999647" cy="468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5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8B3FE389-35AA-A842-8824-542DECD65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175" y="768500"/>
            <a:ext cx="2433692" cy="1038651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2"/>
                </a:solidFill>
                <a:latin typeface="Avenir Roman" panose="02000503020000020003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41718C-3525-441C-A7D1-51103573EF54}"/>
              </a:ext>
            </a:extLst>
          </p:cNvPr>
          <p:cNvSpPr txBox="1"/>
          <p:nvPr/>
        </p:nvSpPr>
        <p:spPr>
          <a:xfrm>
            <a:off x="1" y="1662998"/>
            <a:ext cx="4891238" cy="5675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en-US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3AEB42-E64F-4247-A9DE-A10F44E272F9}"/>
              </a:ext>
            </a:extLst>
          </p:cNvPr>
          <p:cNvSpPr/>
          <p:nvPr/>
        </p:nvSpPr>
        <p:spPr>
          <a:xfrm>
            <a:off x="-7815" y="1747666"/>
            <a:ext cx="440836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67" dirty="0">
                <a:solidFill>
                  <a:schemeClr val="bg1"/>
                </a:solidFill>
                <a:latin typeface="Avenir Roman" panose="02000503020000020003"/>
              </a:rPr>
              <a:t>Powerful unit for </a:t>
            </a:r>
            <a:r>
              <a:rPr lang="ro-RO" sz="1867" dirty="0">
                <a:solidFill>
                  <a:schemeClr val="bg1"/>
                </a:solidFill>
                <a:latin typeface="Avenir Roman" panose="02000503020000020003"/>
              </a:rPr>
              <a:t>HVAC </a:t>
            </a:r>
            <a:r>
              <a:rPr lang="ro-RO" sz="1867" dirty="0" err="1">
                <a:solidFill>
                  <a:schemeClr val="bg1"/>
                </a:solidFill>
                <a:latin typeface="Avenir Roman" panose="02000503020000020003"/>
              </a:rPr>
              <a:t>ducting</a:t>
            </a:r>
            <a:endParaRPr lang="en-US" sz="1867" dirty="0">
              <a:solidFill>
                <a:schemeClr val="bg1"/>
              </a:solidFill>
              <a:latin typeface="Avenir Roman" panose="02000503020000020003"/>
            </a:endParaRP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48EFF699-5C4B-4DFE-A74F-B32ECFCC6D57}"/>
              </a:ext>
            </a:extLst>
          </p:cNvPr>
          <p:cNvSpPr txBox="1">
            <a:spLocks/>
          </p:cNvSpPr>
          <p:nvPr/>
        </p:nvSpPr>
        <p:spPr>
          <a:xfrm>
            <a:off x="183480" y="2469425"/>
            <a:ext cx="4891237" cy="40318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285750" indent="-285750">
              <a:buFont typeface="Wingdings" pitchFamily="2" charset="2"/>
              <a:buChar char="§"/>
              <a:defRPr sz="1200">
                <a:latin typeface="Avenir Roman" panose="02000503020000020003" pitchFamily="2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r>
              <a:rPr lang="en-US" sz="1600" b="1" dirty="0">
                <a:latin typeface="Barlow" pitchFamily="2" charset="77"/>
              </a:rPr>
              <a:t>Low running costs</a:t>
            </a:r>
          </a:p>
          <a:p>
            <a:pPr marL="0" indent="0">
              <a:buNone/>
            </a:pPr>
            <a:r>
              <a:rPr lang="en-US" sz="1600" b="1" dirty="0">
                <a:latin typeface="Barlow" pitchFamily="2" charset="77"/>
              </a:rPr>
              <a:t>Simple installation and maintenance</a:t>
            </a:r>
          </a:p>
          <a:p>
            <a:pPr marL="0" indent="0">
              <a:buNone/>
            </a:pPr>
            <a:r>
              <a:rPr lang="en-US" sz="1600" b="1" dirty="0">
                <a:latin typeface="Barlow" pitchFamily="2" charset="77"/>
              </a:rPr>
              <a:t>Compact, powerful and portable</a:t>
            </a:r>
          </a:p>
          <a:p>
            <a:pPr marL="0" indent="0">
              <a:buNone/>
            </a:pPr>
            <a:endParaRPr lang="en-US" sz="1600" dirty="0">
              <a:latin typeface="Barlow" pitchFamily="2" charset="77"/>
            </a:endParaRPr>
          </a:p>
          <a:p>
            <a:pPr marL="0" indent="0">
              <a:buNone/>
            </a:pPr>
            <a:r>
              <a:rPr lang="en-US" sz="1600" b="1" dirty="0">
                <a:latin typeface="Barlow" pitchFamily="2" charset="77"/>
              </a:rPr>
              <a:t>Wall-hung or free standing</a:t>
            </a:r>
            <a:endParaRPr lang="en-US" sz="1600" u="sng" dirty="0">
              <a:latin typeface="Barlow" pitchFamily="2" charset="77"/>
            </a:endParaRPr>
          </a:p>
          <a:p>
            <a:pPr marL="0" indent="0">
              <a:buNone/>
            </a:pPr>
            <a:endParaRPr lang="en-US" sz="1600" dirty="0">
              <a:latin typeface="Barlow" pitchFamily="2" charset="77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Barlow" pitchFamily="2" charset="77"/>
              </a:rPr>
              <a:t>Specs</a:t>
            </a:r>
          </a:p>
          <a:p>
            <a:pPr marL="0" indent="0">
              <a:buNone/>
            </a:pPr>
            <a:r>
              <a:rPr lang="en-US" sz="1600" dirty="0">
                <a:latin typeface="Barlow" pitchFamily="2" charset="77"/>
              </a:rPr>
              <a:t>X </a:t>
            </a:r>
            <a:r>
              <a:rPr lang="ro-RO" sz="1600" dirty="0">
                <a:latin typeface="Barlow" pitchFamily="2" charset="77"/>
              </a:rPr>
              <a:t>8</a:t>
            </a:r>
            <a:r>
              <a:rPr lang="en-US" sz="1600" dirty="0">
                <a:latin typeface="Barlow" pitchFamily="2" charset="77"/>
              </a:rPr>
              <a:t> UVC lamp</a:t>
            </a:r>
          </a:p>
          <a:p>
            <a:pPr marL="0" indent="0">
              <a:buNone/>
            </a:pPr>
            <a:r>
              <a:rPr lang="en-US" sz="1600" dirty="0">
                <a:latin typeface="Barlow" pitchFamily="2" charset="77"/>
              </a:rPr>
              <a:t>X </a:t>
            </a:r>
            <a:r>
              <a:rPr lang="ro-RO" sz="1600" dirty="0">
                <a:latin typeface="Barlow" pitchFamily="2" charset="77"/>
              </a:rPr>
              <a:t>40</a:t>
            </a:r>
            <a:r>
              <a:rPr lang="en-US" sz="1600" dirty="0">
                <a:latin typeface="Barlow" pitchFamily="2" charset="77"/>
              </a:rPr>
              <a:t> chromed </a:t>
            </a:r>
            <a:r>
              <a:rPr lang="en-GB" sz="1600" dirty="0">
                <a:latin typeface="Barlow" pitchFamily="2" charset="77"/>
              </a:rPr>
              <a:t>TiO</a:t>
            </a:r>
            <a:r>
              <a:rPr lang="en-GB" sz="1600" baseline="-25000" dirty="0">
                <a:latin typeface="Barlow" pitchFamily="2" charset="77"/>
              </a:rPr>
              <a:t>2</a:t>
            </a:r>
            <a:r>
              <a:rPr lang="en-US" sz="1600" dirty="0">
                <a:latin typeface="Barlow" pitchFamily="2" charset="77"/>
              </a:rPr>
              <a:t> hexagon filters with activated carbon</a:t>
            </a:r>
          </a:p>
          <a:p>
            <a:pPr marL="0" indent="0">
              <a:buNone/>
            </a:pPr>
            <a:r>
              <a:rPr lang="ro-RO" sz="1600" dirty="0" err="1">
                <a:latin typeface="Barlow" pitchFamily="2" charset="77"/>
              </a:rPr>
              <a:t>Recommended</a:t>
            </a:r>
            <a:r>
              <a:rPr lang="ro-RO" sz="1600" dirty="0">
                <a:latin typeface="Barlow" pitchFamily="2" charset="77"/>
              </a:rPr>
              <a:t> </a:t>
            </a:r>
            <a:r>
              <a:rPr lang="en-US" sz="1600" dirty="0">
                <a:latin typeface="Barlow" pitchFamily="2" charset="77"/>
              </a:rPr>
              <a:t>Airflow:</a:t>
            </a:r>
            <a:r>
              <a:rPr lang="ro-RO" sz="1600" dirty="0">
                <a:latin typeface="Barlow" pitchFamily="2" charset="77"/>
              </a:rPr>
              <a:t> </a:t>
            </a:r>
            <a:r>
              <a:rPr lang="ro-RO" sz="1600" dirty="0" err="1">
                <a:latin typeface="Barlow" pitchFamily="2" charset="77"/>
              </a:rPr>
              <a:t>up</a:t>
            </a:r>
            <a:r>
              <a:rPr lang="ro-RO" sz="1600" dirty="0">
                <a:latin typeface="Barlow" pitchFamily="2" charset="77"/>
              </a:rPr>
              <a:t> </a:t>
            </a:r>
            <a:r>
              <a:rPr lang="ro-RO" sz="1600" dirty="0" err="1">
                <a:latin typeface="Barlow" pitchFamily="2" charset="77"/>
              </a:rPr>
              <a:t>to</a:t>
            </a:r>
            <a:r>
              <a:rPr lang="en-US" sz="1600" dirty="0">
                <a:latin typeface="Barlow" pitchFamily="2" charset="77"/>
              </a:rPr>
              <a:t> </a:t>
            </a:r>
            <a:r>
              <a:rPr lang="ro-RO" sz="1600" dirty="0">
                <a:latin typeface="Barlow" pitchFamily="2" charset="77"/>
              </a:rPr>
              <a:t>317</a:t>
            </a:r>
            <a:r>
              <a:rPr lang="en-US" sz="1600" dirty="0">
                <a:latin typeface="Barlow" pitchFamily="2" charset="77"/>
              </a:rPr>
              <a:t> CFM</a:t>
            </a:r>
          </a:p>
          <a:p>
            <a:pPr marL="0" indent="0">
              <a:buNone/>
            </a:pPr>
            <a:r>
              <a:rPr lang="en-US" sz="1600" u="sng" dirty="0">
                <a:solidFill>
                  <a:schemeClr val="accent2">
                    <a:lumMod val="50000"/>
                  </a:schemeClr>
                </a:solidFill>
                <a:latin typeface="Barlow" pitchFamily="2" charset="77"/>
              </a:rPr>
              <a:t>Filtration</a:t>
            </a:r>
            <a:r>
              <a:rPr lang="en-US" sz="1600" dirty="0">
                <a:latin typeface="Barlow" pitchFamily="2" charset="77"/>
              </a:rPr>
              <a:t>: Pre Filter, HEPA filter</a:t>
            </a:r>
          </a:p>
          <a:p>
            <a:pPr marL="0" indent="0">
              <a:buNone/>
            </a:pPr>
            <a:endParaRPr lang="en-US" sz="1600" dirty="0">
              <a:latin typeface="Barlow" pitchFamily="2" charset="77"/>
            </a:endParaRPr>
          </a:p>
          <a:p>
            <a:pPr marL="0" indent="0">
              <a:buNone/>
            </a:pPr>
            <a:r>
              <a:rPr lang="en-US" sz="1600" dirty="0">
                <a:latin typeface="Barlow" pitchFamily="2" charset="77"/>
              </a:rPr>
              <a:t>Modular unit: multiple units can be stacked next to each other to cover more airflow. (4 units cover 4 x 317 CFM)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B5BFAA-3C30-481A-9832-ABE4E15FBB79}"/>
              </a:ext>
            </a:extLst>
          </p:cNvPr>
          <p:cNvSpPr/>
          <p:nvPr/>
        </p:nvSpPr>
        <p:spPr>
          <a:xfrm>
            <a:off x="-48683" y="2"/>
            <a:ext cx="12240683" cy="150878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3016062-3619-4BB9-96C4-7D7E454BA9D6}"/>
              </a:ext>
            </a:extLst>
          </p:cNvPr>
          <p:cNvSpPr txBox="1">
            <a:spLocks/>
          </p:cNvSpPr>
          <p:nvPr/>
        </p:nvSpPr>
        <p:spPr>
          <a:xfrm>
            <a:off x="-48683" y="414600"/>
            <a:ext cx="12240683" cy="67461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67"/>
              </a:spcAft>
              <a:buNone/>
            </a:pPr>
            <a:r>
              <a:rPr lang="en-US" sz="6400" b="1" baseline="30000" dirty="0">
                <a:solidFill>
                  <a:schemeClr val="bg2"/>
                </a:solidFill>
                <a:latin typeface="+mj-lt"/>
                <a:ea typeface="Franchise" pitchFamily="49" charset="0"/>
              </a:rPr>
              <a:t>IAQ Inline</a:t>
            </a:r>
          </a:p>
        </p:txBody>
      </p:sp>
      <p:pic>
        <p:nvPicPr>
          <p:cNvPr id="6" name="Picture 5" descr="A picture containing sitting, indoor, white, refrigerator&#10;&#10;Description automatically generated">
            <a:extLst>
              <a:ext uri="{FF2B5EF4-FFF2-40B4-BE49-F238E27FC236}">
                <a16:creationId xmlns:a16="http://schemas.microsoft.com/office/drawing/2014/main" id="{DFD4B5D7-3328-44FD-8299-0DE111728E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810" y="1384110"/>
            <a:ext cx="4719338" cy="3890017"/>
          </a:xfrm>
          <a:prstGeom prst="rect">
            <a:avLst/>
          </a:prstGeom>
        </p:spPr>
      </p:pic>
      <p:pic>
        <p:nvPicPr>
          <p:cNvPr id="11" name="Picture 10" descr="A picture containing table, toy, sitting, small&#10;&#10;Description automatically generated">
            <a:extLst>
              <a:ext uri="{FF2B5EF4-FFF2-40B4-BE49-F238E27FC236}">
                <a16:creationId xmlns:a16="http://schemas.microsoft.com/office/drawing/2014/main" id="{57C41EF4-5A31-4F2C-AF09-AFE3DBF80B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412" y="2685594"/>
            <a:ext cx="4819577" cy="3972641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0C3D288-D4FF-49C4-894C-05D3649A98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8" y="31025"/>
            <a:ext cx="2632500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24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ED4F681-CB09-0848-B3CC-A14990981845}"/>
              </a:ext>
            </a:extLst>
          </p:cNvPr>
          <p:cNvGrpSpPr/>
          <p:nvPr/>
        </p:nvGrpSpPr>
        <p:grpSpPr>
          <a:xfrm>
            <a:off x="405058" y="2465999"/>
            <a:ext cx="2008545" cy="2845530"/>
            <a:chOff x="3116041" y="1490885"/>
            <a:chExt cx="1413689" cy="213414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227E4D-9EAC-4745-99BB-F06F27A6922B}"/>
                </a:ext>
              </a:extLst>
            </p:cNvPr>
            <p:cNvSpPr txBox="1"/>
            <p:nvPr/>
          </p:nvSpPr>
          <p:spPr>
            <a:xfrm>
              <a:off x="3119216" y="1779047"/>
              <a:ext cx="1410514" cy="1845986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t">
              <a:spAutoFit/>
            </a:bodyPr>
            <a:lstStyle/>
            <a:p>
              <a:pPr algn="just"/>
              <a:r>
                <a:rPr lang="en-US" sz="933" b="1" dirty="0">
                  <a:solidFill>
                    <a:schemeClr val="accent2">
                      <a:lumMod val="50000"/>
                    </a:schemeClr>
                  </a:solidFill>
                  <a:latin typeface="Avenir Roman" panose="02000503020000020003" pitchFamily="2" charset="0"/>
                </a:rPr>
                <a:t>Reactor Cell</a:t>
              </a:r>
            </a:p>
            <a:p>
              <a:pPr algn="just"/>
              <a:r>
                <a:rPr lang="en-US" sz="933" b="1" dirty="0">
                  <a:latin typeface="Avenir Roman" panose="02000503020000020003" pitchFamily="2" charset="0"/>
                </a:rPr>
                <a:t>8000h</a:t>
              </a:r>
            </a:p>
            <a:p>
              <a:r>
                <a:rPr lang="en-US" sz="933" b="1" dirty="0">
                  <a:solidFill>
                    <a:schemeClr val="accent2">
                      <a:lumMod val="50000"/>
                    </a:schemeClr>
                  </a:solidFill>
                  <a:latin typeface="Avenir Roman"/>
                </a:rPr>
                <a:t>Lower tray</a:t>
              </a:r>
              <a:endParaRPr lang="en-US" sz="933" dirty="0">
                <a:solidFill>
                  <a:schemeClr val="accent2">
                    <a:lumMod val="50000"/>
                  </a:schemeClr>
                </a:solidFill>
                <a:latin typeface="Avenir Roman"/>
              </a:endParaRPr>
            </a:p>
            <a:p>
              <a:pPr algn="just"/>
              <a:r>
                <a:rPr lang="en-US" sz="933" dirty="0">
                  <a:latin typeface="Avenir Roman" panose="02000503020000020003" pitchFamily="2" charset="0"/>
                </a:rPr>
                <a:t>Washable pre-filter (5mm)</a:t>
              </a:r>
            </a:p>
            <a:p>
              <a:pPr algn="just">
                <a:lnSpc>
                  <a:spcPct val="150000"/>
                </a:lnSpc>
              </a:pPr>
              <a:r>
                <a:rPr lang="en-US" sz="933" dirty="0">
                  <a:latin typeface="Avenir Roman" panose="02000503020000020003" pitchFamily="2" charset="0"/>
                </a:rPr>
                <a:t>HEPA filter (35mm)</a:t>
              </a:r>
            </a:p>
            <a:p>
              <a:pPr algn="just"/>
              <a:r>
                <a:rPr lang="en-US" sz="933" b="1" dirty="0">
                  <a:latin typeface="Avenir Roman" panose="02000503020000020003" pitchFamily="2" charset="0"/>
                </a:rPr>
                <a:t>6000h</a:t>
              </a:r>
            </a:p>
            <a:p>
              <a:pPr>
                <a:lnSpc>
                  <a:spcPct val="150000"/>
                </a:lnSpc>
              </a:pPr>
              <a:r>
                <a:rPr lang="en-US" sz="933" dirty="0">
                  <a:latin typeface="Avenir Roman"/>
                </a:rPr>
                <a:t>2 Activated Carbon filters (20mm) </a:t>
              </a:r>
              <a:r>
                <a:rPr lang="en-US" sz="933" b="1" dirty="0">
                  <a:latin typeface="Avenir Roman"/>
                </a:rPr>
                <a:t>6000h</a:t>
              </a:r>
            </a:p>
            <a:p>
              <a:pPr algn="just"/>
              <a:r>
                <a:rPr lang="en-US" sz="933" b="1" dirty="0">
                  <a:solidFill>
                    <a:schemeClr val="accent2">
                      <a:lumMod val="50000"/>
                    </a:schemeClr>
                  </a:solidFill>
                  <a:latin typeface="Avenir Roman"/>
                </a:rPr>
                <a:t>Back tray</a:t>
              </a:r>
              <a:endParaRPr lang="en-US" sz="933" dirty="0">
                <a:solidFill>
                  <a:schemeClr val="accent2">
                    <a:lumMod val="50000"/>
                  </a:schemeClr>
                </a:solidFill>
                <a:latin typeface="Avenir Roman"/>
              </a:endParaRPr>
            </a:p>
            <a:p>
              <a:pPr algn="just"/>
              <a:r>
                <a:rPr lang="en-US" sz="933" dirty="0">
                  <a:latin typeface="Avenir Roman" panose="02000503020000020003" pitchFamily="2" charset="0"/>
                </a:rPr>
                <a:t>Washable pre-filter (5mm)</a:t>
              </a:r>
            </a:p>
            <a:p>
              <a:pPr algn="just">
                <a:lnSpc>
                  <a:spcPct val="150000"/>
                </a:lnSpc>
              </a:pPr>
              <a:r>
                <a:rPr lang="en-US" sz="933" dirty="0">
                  <a:latin typeface="Avenir Roman" panose="02000503020000020003" pitchFamily="2" charset="0"/>
                </a:rPr>
                <a:t>HEPA filter (35mm)</a:t>
              </a:r>
            </a:p>
            <a:p>
              <a:pPr algn="just"/>
              <a:r>
                <a:rPr lang="en-US" sz="933" b="1" dirty="0">
                  <a:latin typeface="Avenir Roman" panose="02000503020000020003" pitchFamily="2" charset="0"/>
                </a:rPr>
                <a:t>6000h</a:t>
              </a:r>
            </a:p>
            <a:p>
              <a:pPr>
                <a:lnSpc>
                  <a:spcPct val="150000"/>
                </a:lnSpc>
              </a:pPr>
              <a:r>
                <a:rPr lang="en-US" sz="933" dirty="0">
                  <a:latin typeface="Avenir Roman" panose="02000503020000020003" pitchFamily="2" charset="0"/>
                </a:rPr>
                <a:t>2 Activated Carbon filters (20mm)</a:t>
              </a:r>
            </a:p>
            <a:p>
              <a:pPr algn="just"/>
              <a:r>
                <a:rPr lang="en-US" sz="933" b="1" dirty="0">
                  <a:latin typeface="Avenir Roman" panose="02000503020000020003" pitchFamily="2" charset="0"/>
                </a:rPr>
                <a:t>6000h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25ABC01-9DDB-4642-B779-10283D43BD7D}"/>
                </a:ext>
              </a:extLst>
            </p:cNvPr>
            <p:cNvGrpSpPr/>
            <p:nvPr/>
          </p:nvGrpSpPr>
          <p:grpSpPr>
            <a:xfrm>
              <a:off x="3116041" y="1490885"/>
              <a:ext cx="1413650" cy="269933"/>
              <a:chOff x="156799" y="1559484"/>
              <a:chExt cx="2224689" cy="346739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7214114-458A-4AB7-8A4B-609D60D59F7B}"/>
                  </a:ext>
                </a:extLst>
              </p:cNvPr>
              <p:cNvSpPr txBox="1"/>
              <p:nvPr/>
            </p:nvSpPr>
            <p:spPr>
              <a:xfrm>
                <a:off x="160655" y="1559484"/>
                <a:ext cx="2220833" cy="34673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endParaRPr lang="en-US" sz="240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25743BF-5373-4337-98E5-5D19CF456C99}"/>
                  </a:ext>
                </a:extLst>
              </p:cNvPr>
              <p:cNvSpPr/>
              <p:nvPr/>
            </p:nvSpPr>
            <p:spPr>
              <a:xfrm>
                <a:off x="156799" y="1559485"/>
                <a:ext cx="2220104" cy="32616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Avenir Roman" panose="02000503020000020003"/>
                  </a:rPr>
                  <a:t>VK 103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36CBBF6-030D-1244-A779-A5E94C568D9D}"/>
              </a:ext>
            </a:extLst>
          </p:cNvPr>
          <p:cNvGrpSpPr/>
          <p:nvPr/>
        </p:nvGrpSpPr>
        <p:grpSpPr>
          <a:xfrm>
            <a:off x="2732869" y="2465999"/>
            <a:ext cx="1900331" cy="2845530"/>
            <a:chOff x="4612395" y="1489169"/>
            <a:chExt cx="1425248" cy="229730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146513D-6BB0-4EBA-85D6-6F13A30E6868}"/>
                </a:ext>
              </a:extLst>
            </p:cNvPr>
            <p:cNvSpPr txBox="1"/>
            <p:nvPr/>
          </p:nvSpPr>
          <p:spPr>
            <a:xfrm>
              <a:off x="4616459" y="1779047"/>
              <a:ext cx="1419885" cy="20074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 anchor="t">
              <a:spAutoFit/>
            </a:bodyPr>
            <a:lstStyle/>
            <a:p>
              <a:pPr algn="just"/>
              <a:r>
                <a:rPr lang="en-US" sz="933" b="1">
                  <a:solidFill>
                    <a:schemeClr val="accent2">
                      <a:lumMod val="50000"/>
                    </a:schemeClr>
                  </a:solidFill>
                  <a:latin typeface="Avenir Roman" panose="02000503020000020003" pitchFamily="2" charset="0"/>
                </a:rPr>
                <a:t>Reactor Cell</a:t>
              </a:r>
            </a:p>
            <a:p>
              <a:pPr algn="just"/>
              <a:r>
                <a:rPr lang="en-US" sz="933" b="1">
                  <a:latin typeface="Avenir Roman" panose="02000503020000020003" pitchFamily="2" charset="0"/>
                </a:rPr>
                <a:t>8000h</a:t>
              </a:r>
            </a:p>
            <a:p>
              <a:endParaRPr lang="en-US" sz="933">
                <a:latin typeface="Avenir Roman" panose="02000503020000020003" pitchFamily="2" charset="0"/>
              </a:endParaRPr>
            </a:p>
            <a:p>
              <a:pPr algn="just"/>
              <a:r>
                <a:rPr lang="en-US" sz="933" b="1">
                  <a:solidFill>
                    <a:schemeClr val="accent2">
                      <a:lumMod val="50000"/>
                    </a:schemeClr>
                  </a:solidFill>
                  <a:latin typeface="Avenir Roman" panose="02000503020000020003" pitchFamily="2" charset="0"/>
                </a:rPr>
                <a:t>Front tray</a:t>
              </a:r>
            </a:p>
            <a:p>
              <a:pPr algn="just"/>
              <a:r>
                <a:rPr lang="en-US" sz="933">
                  <a:latin typeface="Avenir Roman" panose="02000503020000020003" pitchFamily="2" charset="0"/>
                </a:rPr>
                <a:t>Washable pre-filter (5mm)</a:t>
              </a:r>
            </a:p>
            <a:p>
              <a:pPr algn="just">
                <a:lnSpc>
                  <a:spcPct val="150000"/>
                </a:lnSpc>
              </a:pPr>
              <a:r>
                <a:rPr lang="en-US" sz="933">
                  <a:latin typeface="Avenir Roman" panose="02000503020000020003" pitchFamily="2" charset="0"/>
                </a:rPr>
                <a:t>HEPA filter (20mm)</a:t>
              </a:r>
            </a:p>
            <a:p>
              <a:pPr algn="just"/>
              <a:r>
                <a:rPr lang="en-US" sz="933" b="1">
                  <a:latin typeface="Avenir Roman" panose="02000503020000020003" pitchFamily="2" charset="0"/>
                </a:rPr>
                <a:t>2000h</a:t>
              </a:r>
            </a:p>
            <a:p>
              <a:pPr>
                <a:lnSpc>
                  <a:spcPct val="150000"/>
                </a:lnSpc>
              </a:pPr>
              <a:r>
                <a:rPr lang="en-US" sz="933">
                  <a:latin typeface="Avenir Roman" panose="02000503020000020003" pitchFamily="2" charset="0"/>
                </a:rPr>
                <a:t>2 Activated Carbon filters (15mm)</a:t>
              </a:r>
            </a:p>
            <a:p>
              <a:pPr algn="just"/>
              <a:r>
                <a:rPr lang="en-US" sz="933" b="1">
                  <a:latin typeface="Avenir Roman" panose="02000503020000020003" pitchFamily="2" charset="0"/>
                </a:rPr>
                <a:t>6000h</a:t>
              </a:r>
            </a:p>
            <a:p>
              <a:pPr algn="just"/>
              <a:endParaRPr lang="en-US" sz="933">
                <a:latin typeface="Avenir Roman" panose="02000503020000020003" pitchFamily="2" charset="0"/>
              </a:endParaRPr>
            </a:p>
            <a:p>
              <a:pPr algn="just"/>
              <a:r>
                <a:rPr lang="en-US" sz="933" b="1">
                  <a:solidFill>
                    <a:schemeClr val="bg1">
                      <a:lumMod val="50000"/>
                    </a:schemeClr>
                  </a:solidFill>
                  <a:latin typeface="Avenir Roman" panose="02000503020000020003" pitchFamily="2" charset="0"/>
                </a:rPr>
                <a:t>Back tray (n/a)</a:t>
              </a:r>
            </a:p>
            <a:p>
              <a:pPr algn="just"/>
              <a:endParaRPr lang="en-US" sz="933">
                <a:solidFill>
                  <a:schemeClr val="bg1">
                    <a:lumMod val="50000"/>
                  </a:schemeClr>
                </a:solidFill>
                <a:latin typeface="Avenir Roman" panose="02000503020000020003" pitchFamily="2" charset="0"/>
              </a:endParaRPr>
            </a:p>
            <a:p>
              <a:pPr algn="just"/>
              <a:endParaRPr lang="en-US" sz="933">
                <a:solidFill>
                  <a:schemeClr val="bg1">
                    <a:lumMod val="50000"/>
                  </a:schemeClr>
                </a:solidFill>
                <a:latin typeface="Avenir Roman" panose="02000503020000020003" pitchFamily="2" charset="0"/>
              </a:endParaRPr>
            </a:p>
            <a:p>
              <a:pPr algn="just"/>
              <a:endParaRPr lang="en-US" sz="933">
                <a:solidFill>
                  <a:schemeClr val="bg1">
                    <a:lumMod val="50000"/>
                  </a:schemeClr>
                </a:solidFill>
                <a:latin typeface="Avenir Roman" panose="02000503020000020003" pitchFamily="2" charset="0"/>
              </a:endParaRPr>
            </a:p>
            <a:p>
              <a:pPr algn="just"/>
              <a:endParaRPr lang="en-US" sz="933">
                <a:solidFill>
                  <a:schemeClr val="bg1">
                    <a:lumMod val="50000"/>
                  </a:schemeClr>
                </a:solidFill>
                <a:latin typeface="Avenir Roman" panose="02000503020000020003" pitchFamily="2" charset="0"/>
              </a:endParaRPr>
            </a:p>
            <a:p>
              <a:pPr algn="just"/>
              <a:endParaRPr lang="en-US" sz="933">
                <a:solidFill>
                  <a:schemeClr val="bg1">
                    <a:lumMod val="50000"/>
                  </a:schemeClr>
                </a:solidFill>
                <a:latin typeface="Avenir Roman" panose="02000503020000020003" pitchFamily="2" charset="0"/>
              </a:endParaRPr>
            </a:p>
            <a:p>
              <a:pPr algn="just"/>
              <a:endParaRPr lang="en-US" sz="933">
                <a:solidFill>
                  <a:schemeClr val="bg1">
                    <a:lumMod val="50000"/>
                  </a:schemeClr>
                </a:solidFill>
                <a:latin typeface="Avenir Roman" panose="02000503020000020003" pitchFamily="2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F1EB0B1-1AF0-43AC-A205-300036BCDE72}"/>
                </a:ext>
              </a:extLst>
            </p:cNvPr>
            <p:cNvGrpSpPr/>
            <p:nvPr/>
          </p:nvGrpSpPr>
          <p:grpSpPr>
            <a:xfrm>
              <a:off x="4612395" y="1489169"/>
              <a:ext cx="1425248" cy="269933"/>
              <a:chOff x="156799" y="1559484"/>
              <a:chExt cx="2220105" cy="346739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F2E1BF-4DF4-4BA8-8ACC-C5C34813690E}"/>
                  </a:ext>
                </a:extLst>
              </p:cNvPr>
              <p:cNvSpPr txBox="1"/>
              <p:nvPr/>
            </p:nvSpPr>
            <p:spPr>
              <a:xfrm>
                <a:off x="160654" y="1559484"/>
                <a:ext cx="2209438" cy="34673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endParaRPr lang="en-US" sz="240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6EDE3E4-9D68-4085-B896-259E62144943}"/>
                  </a:ext>
                </a:extLst>
              </p:cNvPr>
              <p:cNvSpPr/>
              <p:nvPr/>
            </p:nvSpPr>
            <p:spPr>
              <a:xfrm>
                <a:off x="156799" y="1559485"/>
                <a:ext cx="2220105" cy="326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Avenir Roman" panose="02000503020000020003"/>
                  </a:rPr>
                  <a:t>VK 401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03BEE87-FF9B-8049-ABCD-37F9DB55BA13}"/>
              </a:ext>
            </a:extLst>
          </p:cNvPr>
          <p:cNvGrpSpPr/>
          <p:nvPr/>
        </p:nvGrpSpPr>
        <p:grpSpPr>
          <a:xfrm>
            <a:off x="4949935" y="2447889"/>
            <a:ext cx="1901731" cy="2855033"/>
            <a:chOff x="6132102" y="1489169"/>
            <a:chExt cx="1426298" cy="2307433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C727176-B6EC-4D91-9B0A-906425649A42}"/>
                </a:ext>
              </a:extLst>
            </p:cNvPr>
            <p:cNvSpPr txBox="1"/>
            <p:nvPr/>
          </p:nvSpPr>
          <p:spPr>
            <a:xfrm>
              <a:off x="6135159" y="1789177"/>
              <a:ext cx="1423241" cy="20074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933" b="1" dirty="0">
                  <a:solidFill>
                    <a:schemeClr val="accent2">
                      <a:lumMod val="50000"/>
                    </a:schemeClr>
                  </a:solidFill>
                  <a:latin typeface="Avenir Roman" panose="02000503020000020003" pitchFamily="2" charset="0"/>
                </a:rPr>
                <a:t>Reactor Cell</a:t>
              </a:r>
            </a:p>
            <a:p>
              <a:pPr algn="just"/>
              <a:r>
                <a:rPr lang="en-US" sz="933" b="1" dirty="0">
                  <a:latin typeface="Avenir Roman" panose="02000503020000020003" pitchFamily="2" charset="0"/>
                </a:rPr>
                <a:t>8000h</a:t>
              </a:r>
            </a:p>
            <a:p>
              <a:endParaRPr lang="en-US" sz="933" dirty="0">
                <a:latin typeface="Avenir Roman" panose="02000503020000020003" pitchFamily="2" charset="0"/>
              </a:endParaRPr>
            </a:p>
            <a:p>
              <a:pPr algn="just"/>
              <a:r>
                <a:rPr lang="en-US" sz="933" b="1" dirty="0">
                  <a:solidFill>
                    <a:schemeClr val="accent2">
                      <a:lumMod val="50000"/>
                    </a:schemeClr>
                  </a:solidFill>
                  <a:latin typeface="Avenir Roman" panose="02000503020000020003" pitchFamily="2" charset="0"/>
                </a:rPr>
                <a:t>Upper tray</a:t>
              </a:r>
            </a:p>
            <a:p>
              <a:r>
                <a:rPr lang="en-US" sz="933" dirty="0">
                  <a:solidFill>
                    <a:schemeClr val="bg1">
                      <a:lumMod val="50000"/>
                    </a:schemeClr>
                  </a:solidFill>
                  <a:latin typeface="Avenir Roman" panose="02000503020000020003" pitchFamily="2" charset="0"/>
                </a:rPr>
                <a:t>Washable pre-filter</a:t>
              </a:r>
              <a:r>
                <a:rPr lang="en-US" sz="933" b="1" dirty="0">
                  <a:solidFill>
                    <a:schemeClr val="bg1">
                      <a:lumMod val="50000"/>
                    </a:schemeClr>
                  </a:solidFill>
                  <a:latin typeface="Avenir Roman" panose="02000503020000020003" pitchFamily="2" charset="0"/>
                </a:rPr>
                <a:t> (n/a)</a:t>
              </a:r>
            </a:p>
            <a:p>
              <a:pPr>
                <a:lnSpc>
                  <a:spcPct val="150000"/>
                </a:lnSpc>
              </a:pPr>
              <a:r>
                <a:rPr lang="en-US" sz="933" dirty="0">
                  <a:latin typeface="Avenir Roman" panose="02000503020000020003" pitchFamily="2" charset="0"/>
                </a:rPr>
                <a:t>HEPA filter </a:t>
              </a:r>
            </a:p>
            <a:p>
              <a:r>
                <a:rPr lang="en-US" sz="933" b="1" dirty="0">
                  <a:latin typeface="Avenir Roman" panose="02000503020000020003" pitchFamily="2" charset="0"/>
                </a:rPr>
                <a:t>4000h</a:t>
              </a:r>
            </a:p>
            <a:p>
              <a:pPr>
                <a:lnSpc>
                  <a:spcPct val="150000"/>
                </a:lnSpc>
              </a:pPr>
              <a:r>
                <a:rPr lang="en-US" sz="933" dirty="0">
                  <a:latin typeface="Avenir Roman" panose="02000503020000020003" pitchFamily="2" charset="0"/>
                </a:rPr>
                <a:t>Activated Carbon filter</a:t>
              </a:r>
            </a:p>
            <a:p>
              <a:r>
                <a:rPr lang="en-US" sz="933" b="1" dirty="0">
                  <a:latin typeface="Avenir Roman" panose="02000503020000020003" pitchFamily="2" charset="0"/>
                </a:rPr>
                <a:t>4000h</a:t>
              </a:r>
            </a:p>
            <a:p>
              <a:endParaRPr lang="en-US" sz="933" dirty="0">
                <a:latin typeface="Avenir Roman" panose="02000503020000020003" pitchFamily="2" charset="0"/>
              </a:endParaRPr>
            </a:p>
            <a:p>
              <a:pPr algn="just"/>
              <a:r>
                <a:rPr lang="en-US" sz="933" b="1" dirty="0">
                  <a:solidFill>
                    <a:schemeClr val="bg1">
                      <a:lumMod val="50000"/>
                    </a:schemeClr>
                  </a:solidFill>
                  <a:latin typeface="Avenir Roman" panose="02000503020000020003" pitchFamily="2" charset="0"/>
                </a:rPr>
                <a:t>Back tray (n/a)</a:t>
              </a:r>
            </a:p>
            <a:p>
              <a:pPr algn="just"/>
              <a:endParaRPr lang="en-US" sz="933" b="1" dirty="0">
                <a:solidFill>
                  <a:schemeClr val="bg1">
                    <a:lumMod val="50000"/>
                  </a:schemeClr>
                </a:solidFill>
                <a:latin typeface="Avenir Roman" panose="02000503020000020003" pitchFamily="2" charset="0"/>
              </a:endParaRPr>
            </a:p>
            <a:p>
              <a:pPr algn="just"/>
              <a:endParaRPr lang="en-US" sz="933" b="1" dirty="0">
                <a:solidFill>
                  <a:schemeClr val="bg1">
                    <a:lumMod val="50000"/>
                  </a:schemeClr>
                </a:solidFill>
                <a:latin typeface="Avenir Roman" panose="02000503020000020003" pitchFamily="2" charset="0"/>
              </a:endParaRPr>
            </a:p>
            <a:p>
              <a:pPr algn="just"/>
              <a:endParaRPr lang="en-US" sz="933" b="1" dirty="0">
                <a:solidFill>
                  <a:schemeClr val="bg1">
                    <a:lumMod val="50000"/>
                  </a:schemeClr>
                </a:solidFill>
                <a:latin typeface="Avenir Roman" panose="02000503020000020003" pitchFamily="2" charset="0"/>
              </a:endParaRPr>
            </a:p>
            <a:p>
              <a:pPr algn="just"/>
              <a:endParaRPr lang="en-US" sz="933" b="1" dirty="0">
                <a:solidFill>
                  <a:schemeClr val="bg1">
                    <a:lumMod val="50000"/>
                  </a:schemeClr>
                </a:solidFill>
                <a:latin typeface="Avenir Roman" panose="02000503020000020003" pitchFamily="2" charset="0"/>
              </a:endParaRPr>
            </a:p>
            <a:p>
              <a:pPr algn="just"/>
              <a:endParaRPr lang="en-US" sz="933" b="1" dirty="0">
                <a:solidFill>
                  <a:schemeClr val="bg1">
                    <a:lumMod val="50000"/>
                  </a:schemeClr>
                </a:solidFill>
                <a:latin typeface="Avenir Roman" panose="02000503020000020003" pitchFamily="2" charset="0"/>
              </a:endParaRPr>
            </a:p>
            <a:p>
              <a:pPr algn="just"/>
              <a:endParaRPr lang="en-US" sz="933" b="1" dirty="0">
                <a:solidFill>
                  <a:schemeClr val="bg1">
                    <a:lumMod val="50000"/>
                  </a:schemeClr>
                </a:solidFill>
                <a:latin typeface="Avenir Roman" panose="02000503020000020003" pitchFamily="2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DED3C20-03D9-47D1-84C9-DF18A165E8EB}"/>
                </a:ext>
              </a:extLst>
            </p:cNvPr>
            <p:cNvGrpSpPr/>
            <p:nvPr/>
          </p:nvGrpSpPr>
          <p:grpSpPr>
            <a:xfrm>
              <a:off x="6132102" y="1489169"/>
              <a:ext cx="1425716" cy="269932"/>
              <a:chOff x="156799" y="1559485"/>
              <a:chExt cx="2220833" cy="346738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039312B-81F1-4AD8-AB6F-DD2D032B9F81}"/>
                  </a:ext>
                </a:extLst>
              </p:cNvPr>
              <p:cNvSpPr txBox="1"/>
              <p:nvPr/>
            </p:nvSpPr>
            <p:spPr>
              <a:xfrm>
                <a:off x="160654" y="1559485"/>
                <a:ext cx="2216978" cy="34673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endParaRPr lang="en-US" sz="240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D5035D3-162F-4D56-A965-B1C3A7014800}"/>
                  </a:ext>
                </a:extLst>
              </p:cNvPr>
              <p:cNvSpPr/>
              <p:nvPr/>
            </p:nvSpPr>
            <p:spPr>
              <a:xfrm>
                <a:off x="156799" y="1559485"/>
                <a:ext cx="2220106" cy="3261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chemeClr val="bg1"/>
                    </a:solidFill>
                    <a:latin typeface="Avenir Roman" panose="02000503020000020003"/>
                  </a:rPr>
                  <a:t>HEXTIO</a:t>
                </a:r>
              </a:p>
            </p:txBody>
          </p:sp>
        </p:grpSp>
      </p:grp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BEA155A2-A167-4DE4-B4F7-006AAA075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787778"/>
              </p:ext>
            </p:extLst>
          </p:nvPr>
        </p:nvGraphicFramePr>
        <p:xfrm>
          <a:off x="9321467" y="5144986"/>
          <a:ext cx="1205133" cy="1119929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604741">
                  <a:extLst>
                    <a:ext uri="{9D8B030D-6E8A-4147-A177-3AD203B41FA5}">
                      <a16:colId xmlns:a16="http://schemas.microsoft.com/office/drawing/2014/main" val="2111605135"/>
                    </a:ext>
                  </a:extLst>
                </a:gridCol>
                <a:gridCol w="600392">
                  <a:extLst>
                    <a:ext uri="{9D8B030D-6E8A-4147-A177-3AD203B41FA5}">
                      <a16:colId xmlns:a16="http://schemas.microsoft.com/office/drawing/2014/main" val="2397810998"/>
                    </a:ext>
                  </a:extLst>
                </a:gridCol>
              </a:tblGrid>
              <a:tr h="171597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u="none" strike="noStrike">
                          <a:solidFill>
                            <a:srgbClr val="174261"/>
                          </a:solidFill>
                          <a:effectLst/>
                        </a:rPr>
                        <a:t>Hours</a:t>
                      </a:r>
                      <a:endParaRPr lang="en-GB" sz="900" b="0" i="0" u="none" strike="noStrike">
                        <a:solidFill>
                          <a:srgbClr val="174261"/>
                        </a:solidFill>
                        <a:effectLst/>
                        <a:latin typeface="Avenir Roman" panose="02000503020000020003"/>
                      </a:endParaRPr>
                    </a:p>
                  </a:txBody>
                  <a:tcPr marL="11632" marR="11632" marT="116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u="none" strike="noStrike" dirty="0">
                          <a:solidFill>
                            <a:srgbClr val="174261"/>
                          </a:solidFill>
                          <a:effectLst/>
                        </a:rPr>
                        <a:t>Months</a:t>
                      </a:r>
                      <a:endParaRPr lang="en-GB" sz="900" b="0" i="0" u="none" strike="noStrike" dirty="0">
                        <a:solidFill>
                          <a:srgbClr val="174261"/>
                        </a:solidFill>
                        <a:effectLst/>
                        <a:latin typeface="Avenir Roman" panose="02000503020000020003"/>
                      </a:endParaRPr>
                    </a:p>
                  </a:txBody>
                  <a:tcPr marL="11632" marR="11632" marT="11632" marB="0" anchor="ctr"/>
                </a:tc>
                <a:extLst>
                  <a:ext uri="{0D108BD9-81ED-4DB2-BD59-A6C34878D82A}">
                    <a16:rowId xmlns:a16="http://schemas.microsoft.com/office/drawing/2014/main" val="3979670442"/>
                  </a:ext>
                </a:extLst>
              </a:tr>
              <a:tr h="237083"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11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2000 </a:t>
                      </a:r>
                      <a:endParaRPr lang="en-GB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venir Roman" panose="02000503020000020003"/>
                      </a:endParaRPr>
                    </a:p>
                  </a:txBody>
                  <a:tcPr marL="11632" marR="11632" marT="11632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11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 </a:t>
                      </a:r>
                      <a:endParaRPr lang="en-GB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venir Roman" panose="02000503020000020003"/>
                      </a:endParaRPr>
                    </a:p>
                  </a:txBody>
                  <a:tcPr marL="11632" marR="11632" marT="11632" marB="0" anchor="ctr"/>
                </a:tc>
                <a:extLst>
                  <a:ext uri="{0D108BD9-81ED-4DB2-BD59-A6C34878D82A}">
                    <a16:rowId xmlns:a16="http://schemas.microsoft.com/office/drawing/2014/main" val="1784525140"/>
                  </a:ext>
                </a:extLst>
              </a:tr>
              <a:tr h="237083"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11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4000 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venir Roman" panose="02000503020000020003"/>
                      </a:endParaRPr>
                    </a:p>
                  </a:txBody>
                  <a:tcPr marL="11632" marR="11632" marT="11632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11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 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venir Roman" panose="02000503020000020003"/>
                      </a:endParaRPr>
                    </a:p>
                  </a:txBody>
                  <a:tcPr marL="11632" marR="11632" marT="11632" marB="0" anchor="ctr"/>
                </a:tc>
                <a:extLst>
                  <a:ext uri="{0D108BD9-81ED-4DB2-BD59-A6C34878D82A}">
                    <a16:rowId xmlns:a16="http://schemas.microsoft.com/office/drawing/2014/main" val="4075816846"/>
                  </a:ext>
                </a:extLst>
              </a:tr>
              <a:tr h="237083"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11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6000 </a:t>
                      </a:r>
                      <a:endParaRPr lang="en-GB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venir Roman" panose="02000503020000020003"/>
                      </a:endParaRPr>
                    </a:p>
                  </a:txBody>
                  <a:tcPr marL="11632" marR="11632" marT="11632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11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venir Roman" panose="02000503020000020003"/>
                      </a:endParaRPr>
                    </a:p>
                  </a:txBody>
                  <a:tcPr marL="11632" marR="11632" marT="11632" marB="0" anchor="ctr"/>
                </a:tc>
                <a:extLst>
                  <a:ext uri="{0D108BD9-81ED-4DB2-BD59-A6C34878D82A}">
                    <a16:rowId xmlns:a16="http://schemas.microsoft.com/office/drawing/2014/main" val="2382264420"/>
                  </a:ext>
                </a:extLst>
              </a:tr>
              <a:tr h="237083"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11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8000 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venir Roman" panose="02000503020000020003"/>
                      </a:endParaRPr>
                    </a:p>
                  </a:txBody>
                  <a:tcPr marL="11632" marR="11632" marT="11632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11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en-GB" sz="11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venir Roman" panose="02000503020000020003"/>
                      </a:endParaRPr>
                    </a:p>
                  </a:txBody>
                  <a:tcPr marL="11632" marR="11632" marT="11632" marB="0" anchor="ctr"/>
                </a:tc>
                <a:extLst>
                  <a:ext uri="{0D108BD9-81ED-4DB2-BD59-A6C34878D82A}">
                    <a16:rowId xmlns:a16="http://schemas.microsoft.com/office/drawing/2014/main" val="4096411871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62A222F0-49CC-45F7-BF2A-CBDE67266FAE}"/>
              </a:ext>
            </a:extLst>
          </p:cNvPr>
          <p:cNvSpPr txBox="1"/>
          <p:nvPr/>
        </p:nvSpPr>
        <p:spPr>
          <a:xfrm>
            <a:off x="9321467" y="4743500"/>
            <a:ext cx="1308839" cy="23589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33" b="1" dirty="0">
                <a:solidFill>
                  <a:schemeClr val="accent2">
                    <a:lumMod val="50000"/>
                  </a:schemeClr>
                </a:solidFill>
                <a:latin typeface="Avenir Roman" panose="02000503020000020003" pitchFamily="2" charset="0"/>
              </a:rPr>
              <a:t>If running 24h/day</a:t>
            </a:r>
            <a:endParaRPr lang="en-US" sz="933" b="1" dirty="0">
              <a:solidFill>
                <a:schemeClr val="bg1">
                  <a:lumMod val="50000"/>
                </a:schemeClr>
              </a:solidFill>
              <a:latin typeface="Avenir Roman" panose="02000503020000020003" pitchFamily="2" charset="0"/>
            </a:endParaRPr>
          </a:p>
        </p:txBody>
      </p: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F2DE379A-E692-493A-90B6-769EEE4AA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137200"/>
              </p:ext>
            </p:extLst>
          </p:nvPr>
        </p:nvGraphicFramePr>
        <p:xfrm>
          <a:off x="9249751" y="3144013"/>
          <a:ext cx="2262250" cy="1119929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564261">
                  <a:extLst>
                    <a:ext uri="{9D8B030D-6E8A-4147-A177-3AD203B41FA5}">
                      <a16:colId xmlns:a16="http://schemas.microsoft.com/office/drawing/2014/main" val="2111605135"/>
                    </a:ext>
                  </a:extLst>
                </a:gridCol>
                <a:gridCol w="514349">
                  <a:extLst>
                    <a:ext uri="{9D8B030D-6E8A-4147-A177-3AD203B41FA5}">
                      <a16:colId xmlns:a16="http://schemas.microsoft.com/office/drawing/2014/main" val="2397810998"/>
                    </a:ext>
                  </a:extLst>
                </a:gridCol>
                <a:gridCol w="1183640">
                  <a:extLst>
                    <a:ext uri="{9D8B030D-6E8A-4147-A177-3AD203B41FA5}">
                      <a16:colId xmlns:a16="http://schemas.microsoft.com/office/drawing/2014/main" val="129410512"/>
                    </a:ext>
                  </a:extLst>
                </a:gridCol>
              </a:tblGrid>
              <a:tr h="171597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u="none" strike="noStrike">
                          <a:solidFill>
                            <a:srgbClr val="174261"/>
                          </a:solidFill>
                          <a:effectLst/>
                        </a:rPr>
                        <a:t>Hours</a:t>
                      </a:r>
                      <a:endParaRPr lang="en-GB" sz="900" b="0" i="0" u="none" strike="noStrike">
                        <a:solidFill>
                          <a:srgbClr val="174261"/>
                        </a:solidFill>
                        <a:effectLst/>
                        <a:latin typeface="Avenir Roman" panose="02000503020000020003"/>
                      </a:endParaRPr>
                    </a:p>
                  </a:txBody>
                  <a:tcPr marL="11632" marR="11632" marT="116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u="none" strike="noStrike">
                          <a:solidFill>
                            <a:srgbClr val="174261"/>
                          </a:solidFill>
                          <a:effectLst/>
                        </a:rPr>
                        <a:t>Months</a:t>
                      </a:r>
                      <a:endParaRPr lang="en-GB" sz="900" b="0" i="0" u="none" strike="noStrike">
                        <a:solidFill>
                          <a:srgbClr val="174261"/>
                        </a:solidFill>
                        <a:effectLst/>
                        <a:latin typeface="Avenir Roman" panose="02000503020000020003"/>
                      </a:endParaRPr>
                    </a:p>
                  </a:txBody>
                  <a:tcPr marL="11632" marR="11632" marT="1163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0" u="none" strike="noStrike">
                          <a:solidFill>
                            <a:srgbClr val="174261"/>
                          </a:solidFill>
                          <a:effectLst/>
                        </a:rPr>
                        <a:t>Years</a:t>
                      </a:r>
                      <a:endParaRPr lang="en-GB" sz="900" b="0" i="0" u="none" strike="noStrike">
                        <a:solidFill>
                          <a:srgbClr val="174261"/>
                        </a:solidFill>
                        <a:effectLst/>
                        <a:latin typeface="Avenir Roman" panose="02000503020000020003"/>
                      </a:endParaRPr>
                    </a:p>
                  </a:txBody>
                  <a:tcPr marL="11632" marR="11632" marT="11632" marB="0" anchor="ctr"/>
                </a:tc>
                <a:extLst>
                  <a:ext uri="{0D108BD9-81ED-4DB2-BD59-A6C34878D82A}">
                    <a16:rowId xmlns:a16="http://schemas.microsoft.com/office/drawing/2014/main" val="3979670442"/>
                  </a:ext>
                </a:extLst>
              </a:tr>
              <a:tr h="237083"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11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2000 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venir Roman" panose="02000503020000020003"/>
                      </a:endParaRPr>
                    </a:p>
                  </a:txBody>
                  <a:tcPr marL="11632" marR="11632" marT="11632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11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venir Roman" panose="02000503020000020003"/>
                      </a:endParaRPr>
                    </a:p>
                  </a:txBody>
                  <a:tcPr marL="11632" marR="11632" marT="11632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11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venir Roman" panose="02000503020000020003"/>
                      </a:endParaRPr>
                    </a:p>
                  </a:txBody>
                  <a:tcPr marL="11632" marR="11632" marT="11632" marB="0" anchor="ctr"/>
                </a:tc>
                <a:extLst>
                  <a:ext uri="{0D108BD9-81ED-4DB2-BD59-A6C34878D82A}">
                    <a16:rowId xmlns:a16="http://schemas.microsoft.com/office/drawing/2014/main" val="1784525140"/>
                  </a:ext>
                </a:extLst>
              </a:tr>
              <a:tr h="237083"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11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4000 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venir Roman" panose="02000503020000020003"/>
                      </a:endParaRPr>
                    </a:p>
                  </a:txBody>
                  <a:tcPr marL="11632" marR="11632" marT="11632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11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16 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venir Roman" panose="02000503020000020003"/>
                      </a:endParaRPr>
                    </a:p>
                  </a:txBody>
                  <a:tcPr marL="11632" marR="11632" marT="11632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11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 year 4 months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venir Roman" panose="02000503020000020003"/>
                      </a:endParaRPr>
                    </a:p>
                  </a:txBody>
                  <a:tcPr marL="11632" marR="11632" marT="11632" marB="0" anchor="ctr"/>
                </a:tc>
                <a:extLst>
                  <a:ext uri="{0D108BD9-81ED-4DB2-BD59-A6C34878D82A}">
                    <a16:rowId xmlns:a16="http://schemas.microsoft.com/office/drawing/2014/main" val="4075816846"/>
                  </a:ext>
                </a:extLst>
              </a:tr>
              <a:tr h="237083"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11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6000 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venir Roman" panose="02000503020000020003"/>
                      </a:endParaRPr>
                    </a:p>
                  </a:txBody>
                  <a:tcPr marL="11632" marR="11632" marT="11632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11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25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venir Roman" panose="02000503020000020003"/>
                      </a:endParaRPr>
                    </a:p>
                  </a:txBody>
                  <a:tcPr marL="11632" marR="11632" marT="11632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11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 years 1 month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venir Roman" panose="02000503020000020003"/>
                      </a:endParaRPr>
                    </a:p>
                  </a:txBody>
                  <a:tcPr marL="11632" marR="11632" marT="11632" marB="0" anchor="ctr"/>
                </a:tc>
                <a:extLst>
                  <a:ext uri="{0D108BD9-81ED-4DB2-BD59-A6C34878D82A}">
                    <a16:rowId xmlns:a16="http://schemas.microsoft.com/office/drawing/2014/main" val="2382264420"/>
                  </a:ext>
                </a:extLst>
              </a:tr>
              <a:tr h="237083"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11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8000 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venir Roman" panose="02000503020000020003"/>
                      </a:endParaRPr>
                    </a:p>
                  </a:txBody>
                  <a:tcPr marL="11632" marR="11632" marT="11632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11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33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venir Roman" panose="02000503020000020003"/>
                      </a:endParaRPr>
                    </a:p>
                  </a:txBody>
                  <a:tcPr marL="11632" marR="11632" marT="11632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GB" sz="11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 years 9 months</a:t>
                      </a:r>
                      <a:endParaRPr lang="en-GB" sz="11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venir Roman" panose="02000503020000020003"/>
                      </a:endParaRPr>
                    </a:p>
                  </a:txBody>
                  <a:tcPr marL="11632" marR="11632" marT="11632" marB="0" anchor="ctr"/>
                </a:tc>
                <a:extLst>
                  <a:ext uri="{0D108BD9-81ED-4DB2-BD59-A6C34878D82A}">
                    <a16:rowId xmlns:a16="http://schemas.microsoft.com/office/drawing/2014/main" val="4096411871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7F9A7A2C-E692-4A0B-93A1-752BF6C062B6}"/>
              </a:ext>
            </a:extLst>
          </p:cNvPr>
          <p:cNvSpPr txBox="1"/>
          <p:nvPr/>
        </p:nvSpPr>
        <p:spPr>
          <a:xfrm>
            <a:off x="9246134" y="2872376"/>
            <a:ext cx="2262251" cy="23589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700" b="1">
                <a:solidFill>
                  <a:schemeClr val="accent2">
                    <a:lumMod val="50000"/>
                  </a:schemeClr>
                </a:solidFill>
                <a:latin typeface="Avenir Roman" panose="02000503020000020003" pitchFamily="2" charset="0"/>
              </a:defRPr>
            </a:lvl1pPr>
          </a:lstStyle>
          <a:p>
            <a:r>
              <a:rPr lang="en-US" sz="933"/>
              <a:t>If running 8h/day (all week)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1A309DD-72F2-4758-B615-27BA3D19A10E}"/>
              </a:ext>
            </a:extLst>
          </p:cNvPr>
          <p:cNvSpPr/>
          <p:nvPr/>
        </p:nvSpPr>
        <p:spPr>
          <a:xfrm>
            <a:off x="-48683" y="2"/>
            <a:ext cx="12240683" cy="150878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0ABE43D7-D659-4C30-BA13-AC971392AAE8}"/>
              </a:ext>
            </a:extLst>
          </p:cNvPr>
          <p:cNvSpPr txBox="1">
            <a:spLocks/>
          </p:cNvSpPr>
          <p:nvPr/>
        </p:nvSpPr>
        <p:spPr>
          <a:xfrm>
            <a:off x="-48683" y="414600"/>
            <a:ext cx="12240683" cy="67461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67"/>
              </a:spcAft>
              <a:buNone/>
            </a:pPr>
            <a:r>
              <a:rPr lang="en-US" sz="6400" b="1" baseline="30000" dirty="0">
                <a:solidFill>
                  <a:schemeClr val="bg2"/>
                </a:solidFill>
                <a:latin typeface="+mj-lt"/>
                <a:ea typeface="Franchise" pitchFamily="49" charset="0"/>
              </a:rPr>
              <a:t>LIFESPAN OF OUR UNITS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2F26C6-49D9-C74A-94B1-274FB26A2235}"/>
              </a:ext>
            </a:extLst>
          </p:cNvPr>
          <p:cNvSpPr txBox="1"/>
          <p:nvPr/>
        </p:nvSpPr>
        <p:spPr>
          <a:xfrm>
            <a:off x="1999540" y="1593093"/>
            <a:ext cx="766834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7" b="1" dirty="0">
                <a:solidFill>
                  <a:schemeClr val="accent5"/>
                </a:solidFill>
              </a:rPr>
              <a:t>Our units themselves have a 10-year life span and come with a 1-year warranty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01C23E2-F677-754C-A296-4DB0F02D4880}"/>
              </a:ext>
            </a:extLst>
          </p:cNvPr>
          <p:cNvGrpSpPr/>
          <p:nvPr/>
        </p:nvGrpSpPr>
        <p:grpSpPr>
          <a:xfrm>
            <a:off x="7028445" y="2457392"/>
            <a:ext cx="1897654" cy="2854137"/>
            <a:chOff x="7645110" y="1489168"/>
            <a:chExt cx="1426298" cy="232120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9890C23-6012-7E47-B734-911E173CEC3F}"/>
                </a:ext>
              </a:extLst>
            </p:cNvPr>
            <p:cNvSpPr txBox="1"/>
            <p:nvPr/>
          </p:nvSpPr>
          <p:spPr>
            <a:xfrm>
              <a:off x="7648167" y="1779047"/>
              <a:ext cx="1423241" cy="203132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00" b="1" dirty="0">
                  <a:solidFill>
                    <a:schemeClr val="accent2">
                      <a:lumMod val="50000"/>
                    </a:schemeClr>
                  </a:solidFill>
                  <a:latin typeface="Avenir Roman" panose="02000503020000020003" pitchFamily="2" charset="0"/>
                </a:rPr>
                <a:t>Reactor Cell</a:t>
              </a:r>
            </a:p>
            <a:p>
              <a:pPr algn="just"/>
              <a:r>
                <a:rPr lang="en-US" sz="700" b="1" dirty="0">
                  <a:latin typeface="Avenir Roman" panose="02000503020000020003" pitchFamily="2" charset="0"/>
                </a:rPr>
                <a:t>8000h</a:t>
              </a:r>
            </a:p>
            <a:p>
              <a:endParaRPr lang="en-US" sz="700" dirty="0">
                <a:solidFill>
                  <a:schemeClr val="bg1">
                    <a:lumMod val="50000"/>
                  </a:schemeClr>
                </a:solidFill>
                <a:latin typeface="Avenir Roman" panose="02000503020000020003" pitchFamily="2" charset="0"/>
              </a:endParaRPr>
            </a:p>
            <a:p>
              <a:endParaRPr lang="en-US" sz="700" dirty="0">
                <a:solidFill>
                  <a:schemeClr val="bg1">
                    <a:lumMod val="50000"/>
                  </a:schemeClr>
                </a:solidFill>
                <a:latin typeface="Avenir Roman" panose="02000503020000020003" pitchFamily="2" charset="0"/>
              </a:endParaRPr>
            </a:p>
            <a:p>
              <a:r>
                <a:rPr lang="en-US" sz="700" dirty="0">
                  <a:latin typeface="Avenir Roman" panose="02000503020000020003" pitchFamily="2" charset="0"/>
                </a:rPr>
                <a:t>Washable pre-filter</a:t>
              </a:r>
              <a:r>
                <a:rPr lang="en-US" sz="700" b="1" dirty="0">
                  <a:latin typeface="Avenir Roman" panose="02000503020000020003" pitchFamily="2" charset="0"/>
                </a:rPr>
                <a:t> </a:t>
              </a:r>
              <a:r>
                <a:rPr lang="en-US" sz="700" dirty="0">
                  <a:latin typeface="Avenir Roman" panose="02000503020000020003" pitchFamily="2" charset="0"/>
                </a:rPr>
                <a:t>(5mm)</a:t>
              </a:r>
            </a:p>
            <a:p>
              <a:pPr>
                <a:lnSpc>
                  <a:spcPct val="150000"/>
                </a:lnSpc>
              </a:pPr>
              <a:r>
                <a:rPr lang="en-US" sz="700" dirty="0">
                  <a:latin typeface="Avenir Roman" panose="02000503020000020003" pitchFamily="2" charset="0"/>
                </a:rPr>
                <a:t>HEPA filter (25mm)</a:t>
              </a:r>
            </a:p>
            <a:p>
              <a:r>
                <a:rPr lang="en-US" sz="700" b="1" dirty="0">
                  <a:latin typeface="Avenir Roman" panose="02000503020000020003" pitchFamily="2" charset="0"/>
                </a:rPr>
                <a:t>6000h</a:t>
              </a:r>
            </a:p>
            <a:p>
              <a:pPr>
                <a:lnSpc>
                  <a:spcPct val="150000"/>
                </a:lnSpc>
              </a:pPr>
              <a:r>
                <a:rPr lang="en-US" sz="700" dirty="0">
                  <a:latin typeface="Avenir Roman" panose="02000503020000020003" pitchFamily="2" charset="0"/>
                </a:rPr>
                <a:t>Activated Carbon filter (20mm)</a:t>
              </a:r>
            </a:p>
            <a:p>
              <a:r>
                <a:rPr lang="en-US" sz="700" b="1" dirty="0">
                  <a:latin typeface="Avenir Roman" panose="02000503020000020003" pitchFamily="2" charset="0"/>
                </a:rPr>
                <a:t>6000h</a:t>
              </a:r>
            </a:p>
            <a:p>
              <a:endParaRPr lang="en-US" sz="700" dirty="0">
                <a:latin typeface="Avenir Roman" panose="02000503020000020003" pitchFamily="2" charset="0"/>
              </a:endParaRPr>
            </a:p>
            <a:p>
              <a:pPr algn="just"/>
              <a:r>
                <a:rPr lang="en-US" sz="700" b="1" dirty="0">
                  <a:solidFill>
                    <a:schemeClr val="bg1">
                      <a:lumMod val="50000"/>
                    </a:schemeClr>
                  </a:solidFill>
                  <a:latin typeface="Avenir Roman" panose="02000503020000020003" pitchFamily="2" charset="0"/>
                </a:rPr>
                <a:t>Back tray (n/a)</a:t>
              </a:r>
            </a:p>
            <a:p>
              <a:pPr algn="just"/>
              <a:endParaRPr lang="en-US" sz="700" b="1" dirty="0">
                <a:solidFill>
                  <a:schemeClr val="bg1">
                    <a:lumMod val="50000"/>
                  </a:schemeClr>
                </a:solidFill>
                <a:latin typeface="Avenir Roman" panose="02000503020000020003" pitchFamily="2" charset="0"/>
              </a:endParaRPr>
            </a:p>
            <a:p>
              <a:pPr algn="just"/>
              <a:endParaRPr lang="en-US" sz="700" b="1" dirty="0">
                <a:solidFill>
                  <a:schemeClr val="bg1">
                    <a:lumMod val="50000"/>
                  </a:schemeClr>
                </a:solidFill>
                <a:latin typeface="Avenir Roman" panose="02000503020000020003" pitchFamily="2" charset="0"/>
              </a:endParaRPr>
            </a:p>
            <a:p>
              <a:pPr algn="just"/>
              <a:endParaRPr lang="en-US" sz="700" b="1" dirty="0">
                <a:solidFill>
                  <a:schemeClr val="bg1">
                    <a:lumMod val="50000"/>
                  </a:schemeClr>
                </a:solidFill>
                <a:latin typeface="Avenir Roman" panose="02000503020000020003" pitchFamily="2" charset="0"/>
              </a:endParaRPr>
            </a:p>
            <a:p>
              <a:pPr algn="just"/>
              <a:endParaRPr lang="en-US" sz="700" b="1" dirty="0">
                <a:solidFill>
                  <a:schemeClr val="bg1">
                    <a:lumMod val="50000"/>
                  </a:schemeClr>
                </a:solidFill>
                <a:latin typeface="Avenir Roman" panose="02000503020000020003" pitchFamily="2" charset="0"/>
              </a:endParaRPr>
            </a:p>
            <a:p>
              <a:pPr algn="just"/>
              <a:endParaRPr lang="en-US" sz="700" b="1" dirty="0">
                <a:solidFill>
                  <a:schemeClr val="bg1">
                    <a:lumMod val="50000"/>
                  </a:schemeClr>
                </a:solidFill>
                <a:latin typeface="Avenir Roman" panose="02000503020000020003" pitchFamily="2" charset="0"/>
              </a:endParaRPr>
            </a:p>
            <a:p>
              <a:pPr algn="just"/>
              <a:endParaRPr lang="en-US" sz="700" b="1" dirty="0">
                <a:solidFill>
                  <a:schemeClr val="bg1">
                    <a:lumMod val="50000"/>
                  </a:schemeClr>
                </a:solidFill>
                <a:latin typeface="Avenir Roman" panose="02000503020000020003" pitchFamily="2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262FCBF-310F-804D-94CA-2719CE4B8DA5}"/>
                </a:ext>
              </a:extLst>
            </p:cNvPr>
            <p:cNvGrpSpPr/>
            <p:nvPr/>
          </p:nvGrpSpPr>
          <p:grpSpPr>
            <a:xfrm>
              <a:off x="7645110" y="1489168"/>
              <a:ext cx="1425716" cy="276999"/>
              <a:chOff x="156799" y="1559485"/>
              <a:chExt cx="2220833" cy="355816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EBA3C71-31A8-164F-B569-5F394D83AD38}"/>
                  </a:ext>
                </a:extLst>
              </p:cNvPr>
              <p:cNvSpPr txBox="1"/>
              <p:nvPr/>
            </p:nvSpPr>
            <p:spPr>
              <a:xfrm>
                <a:off x="160654" y="1559485"/>
                <a:ext cx="2216978" cy="346738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07B8062-71A3-E54C-A685-34445846AFA8}"/>
                  </a:ext>
                </a:extLst>
              </p:cNvPr>
              <p:cNvSpPr/>
              <p:nvPr/>
            </p:nvSpPr>
            <p:spPr>
              <a:xfrm>
                <a:off x="156799" y="1559485"/>
                <a:ext cx="2220106" cy="355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  <a:latin typeface="Avenir Roman" panose="02000503020000020003"/>
                  </a:rPr>
                  <a:t>IAQ INLINE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7486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0AFB63-16A9-4EF0-A6E5-AEA451647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353" y="1085693"/>
            <a:ext cx="4850631" cy="707367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567826" y="338974"/>
            <a:ext cx="6786287" cy="6734701"/>
            <a:chOff x="-454948" y="1088541"/>
            <a:chExt cx="4888929" cy="4644715"/>
          </a:xfrm>
        </p:grpSpPr>
        <p:sp>
          <p:nvSpPr>
            <p:cNvPr id="3" name="Oval 2"/>
            <p:cNvSpPr/>
            <p:nvPr/>
          </p:nvSpPr>
          <p:spPr>
            <a:xfrm>
              <a:off x="-454948" y="1340768"/>
              <a:ext cx="4392488" cy="4392488"/>
            </a:xfrm>
            <a:prstGeom prst="ellipse">
              <a:avLst/>
            </a:prstGeom>
            <a:solidFill>
              <a:schemeClr val="accent2">
                <a:lumMod val="5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1493" y="1088541"/>
              <a:ext cx="4392488" cy="4392488"/>
            </a:xfrm>
            <a:prstGeom prst="ellipse">
              <a:avLst/>
            </a:prstGeom>
            <a:solidFill>
              <a:srgbClr val="174261">
                <a:alpha val="7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A989C61-0F40-4220-98E4-4B0A49734B63}"/>
              </a:ext>
            </a:extLst>
          </p:cNvPr>
          <p:cNvSpPr/>
          <p:nvPr/>
        </p:nvSpPr>
        <p:spPr>
          <a:xfrm>
            <a:off x="0" y="2"/>
            <a:ext cx="12192000" cy="150878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1F1A7C-14B5-4FF1-AF29-E4C68134FC8A}"/>
              </a:ext>
            </a:extLst>
          </p:cNvPr>
          <p:cNvSpPr txBox="1">
            <a:spLocks/>
          </p:cNvSpPr>
          <p:nvPr/>
        </p:nvSpPr>
        <p:spPr>
          <a:xfrm>
            <a:off x="0" y="189816"/>
            <a:ext cx="12192000" cy="146126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67"/>
              </a:spcAft>
              <a:buNone/>
            </a:pPr>
            <a:r>
              <a:rPr lang="en-US" sz="5333" b="1" baseline="30000" dirty="0">
                <a:solidFill>
                  <a:schemeClr val="bg2"/>
                </a:solidFill>
                <a:latin typeface="+mj-lt"/>
              </a:rPr>
              <a:t>Summary</a:t>
            </a:r>
            <a:endParaRPr lang="en-US" sz="5333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30B8B6-BAA3-4BBE-9FB8-464DBA36A471}"/>
              </a:ext>
            </a:extLst>
          </p:cNvPr>
          <p:cNvSpPr/>
          <p:nvPr/>
        </p:nvSpPr>
        <p:spPr>
          <a:xfrm>
            <a:off x="752016" y="2064031"/>
            <a:ext cx="7483707" cy="289528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28594" indent="-228594" algn="just" defTabSz="609585">
              <a:spcBef>
                <a:spcPts val="1333"/>
              </a:spcBef>
              <a:buSzPct val="100000"/>
              <a:buFont typeface="Arial" panose="020B0604020202020204" pitchFamily="34" charset="0"/>
              <a:buChar char="•"/>
            </a:pPr>
            <a:r>
              <a:rPr lang="en-ZA" sz="2133" dirty="0">
                <a:solidFill>
                  <a:schemeClr val="bg1"/>
                </a:solidFill>
                <a:latin typeface="Avenir Roman" panose="02000503020000020003"/>
                <a:ea typeface="+mj-ea"/>
                <a:cs typeface="+mj-cs"/>
              </a:rPr>
              <a:t>The Risk</a:t>
            </a:r>
          </a:p>
          <a:p>
            <a:pPr marL="228594" indent="-228594" algn="just" defTabSz="609585">
              <a:spcBef>
                <a:spcPts val="1333"/>
              </a:spcBef>
              <a:buSzPct val="100000"/>
              <a:buFont typeface="Arial" panose="020B0604020202020204" pitchFamily="34" charset="0"/>
              <a:buChar char="•"/>
            </a:pPr>
            <a:r>
              <a:rPr lang="en-ZA" sz="2133" dirty="0">
                <a:solidFill>
                  <a:schemeClr val="bg1"/>
                </a:solidFill>
                <a:latin typeface="Avenir Roman" panose="02000503020000020003"/>
                <a:ea typeface="+mj-ea"/>
                <a:cs typeface="+mj-cs"/>
              </a:rPr>
              <a:t>The Solution</a:t>
            </a:r>
          </a:p>
          <a:p>
            <a:pPr marL="228594" indent="-228594" algn="just" defTabSz="609585">
              <a:spcBef>
                <a:spcPts val="1333"/>
              </a:spcBef>
              <a:buSzPct val="100000"/>
              <a:buFont typeface="Arial" panose="020B0604020202020204" pitchFamily="34" charset="0"/>
              <a:buChar char="•"/>
            </a:pPr>
            <a:r>
              <a:rPr lang="en-ZA" sz="2133" dirty="0">
                <a:solidFill>
                  <a:schemeClr val="bg1"/>
                </a:solidFill>
                <a:latin typeface="Avenir Roman" panose="02000503020000020003"/>
                <a:ea typeface="+mj-ea"/>
                <a:cs typeface="+mj-cs"/>
              </a:rPr>
              <a:t>Our Product Range &amp; Technology</a:t>
            </a:r>
          </a:p>
          <a:p>
            <a:pPr marL="228594" indent="-228594" algn="just" defTabSz="609585">
              <a:spcBef>
                <a:spcPts val="1333"/>
              </a:spcBef>
              <a:buSzPct val="100000"/>
              <a:buFont typeface="Arial" panose="020B0604020202020204" pitchFamily="34" charset="0"/>
              <a:buChar char="•"/>
            </a:pPr>
            <a:r>
              <a:rPr lang="en-ZA" sz="2133" dirty="0">
                <a:solidFill>
                  <a:schemeClr val="bg1"/>
                </a:solidFill>
                <a:latin typeface="Avenir Roman" panose="02000503020000020003"/>
                <a:ea typeface="+mj-ea"/>
                <a:cs typeface="+mj-cs"/>
              </a:rPr>
              <a:t>Installation &amp; Maintenance</a:t>
            </a:r>
          </a:p>
          <a:p>
            <a:pPr marL="228594" indent="-228594" algn="just" defTabSz="609585">
              <a:spcBef>
                <a:spcPts val="1333"/>
              </a:spcBef>
              <a:buSzPct val="100000"/>
              <a:buFont typeface="Arial" panose="020B0604020202020204" pitchFamily="34" charset="0"/>
              <a:buChar char="•"/>
            </a:pPr>
            <a:r>
              <a:rPr lang="en-ZA" sz="2133" dirty="0">
                <a:solidFill>
                  <a:schemeClr val="bg1"/>
                </a:solidFill>
                <a:latin typeface="Avenir Roman" panose="02000503020000020003"/>
                <a:ea typeface="+mj-ea"/>
                <a:cs typeface="+mj-cs"/>
              </a:rPr>
              <a:t>Contact Details</a:t>
            </a:r>
          </a:p>
          <a:p>
            <a:pPr algn="just" defTabSz="609585">
              <a:spcBef>
                <a:spcPts val="1333"/>
              </a:spcBef>
              <a:buSzPct val="100000"/>
            </a:pPr>
            <a:endParaRPr lang="en-ZA" sz="2133" dirty="0">
              <a:solidFill>
                <a:schemeClr val="bg1"/>
              </a:solidFill>
              <a:latin typeface="Avenir Roman" panose="02000503020000020003"/>
              <a:ea typeface="+mj-ea"/>
              <a:cs typeface="+mj-cs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DD10EBF-8E99-4C25-8D5B-A222FA9558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285" y="88394"/>
            <a:ext cx="2497500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98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A8F76E1-CC4F-4202-AFE3-4797EB4642D5}"/>
              </a:ext>
            </a:extLst>
          </p:cNvPr>
          <p:cNvSpPr/>
          <p:nvPr/>
        </p:nvSpPr>
        <p:spPr>
          <a:xfrm>
            <a:off x="0" y="6348543"/>
            <a:ext cx="12192000" cy="5094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AF2865-C362-4DED-A5BD-FAB669E4A604}"/>
              </a:ext>
            </a:extLst>
          </p:cNvPr>
          <p:cNvSpPr/>
          <p:nvPr/>
        </p:nvSpPr>
        <p:spPr>
          <a:xfrm>
            <a:off x="-48683" y="2"/>
            <a:ext cx="12240683" cy="150878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114FFC5-4110-4FC3-B037-6CDD6EB70F78}"/>
              </a:ext>
            </a:extLst>
          </p:cNvPr>
          <p:cNvSpPr txBox="1">
            <a:spLocks/>
          </p:cNvSpPr>
          <p:nvPr/>
        </p:nvSpPr>
        <p:spPr>
          <a:xfrm>
            <a:off x="-48683" y="65124"/>
            <a:ext cx="12191999" cy="146126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67"/>
              </a:spcAft>
              <a:buNone/>
            </a:pPr>
            <a:r>
              <a:rPr lang="en-US" sz="6400" b="1" baseline="30000" dirty="0">
                <a:solidFill>
                  <a:schemeClr val="bg2"/>
                </a:solidFill>
                <a:latin typeface="+mj-lt"/>
                <a:ea typeface="Franchise" pitchFamily="49" charset="0"/>
              </a:rPr>
              <a:t>MAINTENANCE</a:t>
            </a:r>
            <a:endParaRPr lang="en-US" sz="6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9C3B4F1-7E75-409D-A61E-41793556B24A}"/>
              </a:ext>
            </a:extLst>
          </p:cNvPr>
          <p:cNvSpPr/>
          <p:nvPr/>
        </p:nvSpPr>
        <p:spPr>
          <a:xfrm>
            <a:off x="-1441807" y="3951343"/>
            <a:ext cx="5554931" cy="23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933" dirty="0">
                <a:latin typeface="Avenir Roman" panose="02000503020000020003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CCD1D5-B69D-4F1C-A281-B1B035B834DA}"/>
              </a:ext>
            </a:extLst>
          </p:cNvPr>
          <p:cNvSpPr txBox="1"/>
          <p:nvPr/>
        </p:nvSpPr>
        <p:spPr>
          <a:xfrm>
            <a:off x="259598" y="2028903"/>
            <a:ext cx="5554931" cy="353943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en-GB" sz="1600" b="1" dirty="0">
              <a:solidFill>
                <a:schemeClr val="accent2">
                  <a:lumMod val="75000"/>
                </a:schemeClr>
              </a:solidFill>
              <a:latin typeface="Avenir Roman" panose="02000503020000020003"/>
            </a:endParaRPr>
          </a:p>
          <a:p>
            <a:pPr algn="just"/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Avenir Roman" panose="02000503020000020003"/>
              </a:rPr>
              <a:t>1. </a:t>
            </a:r>
            <a:r>
              <a:rPr lang="en-GB" sz="1600" b="1" dirty="0">
                <a:solidFill>
                  <a:schemeClr val="accent2">
                    <a:lumMod val="50000"/>
                  </a:schemeClr>
                </a:solidFill>
                <a:latin typeface="Avenir Roman" panose="02000503020000020003"/>
              </a:rPr>
              <a:t>PRE-FILTER</a:t>
            </a:r>
          </a:p>
          <a:p>
            <a:r>
              <a:rPr lang="en-GB" sz="1600" dirty="0">
                <a:latin typeface="Avenir Roman" panose="02000503020000020003"/>
              </a:rPr>
              <a:t>Wipe or vacuum the pre-filter on a weekly basis. </a:t>
            </a:r>
            <a:r>
              <a:rPr lang="en-ZA" sz="1600" dirty="0">
                <a:latin typeface="Avenir Roman" panose="02000503020000020003"/>
                <a:ea typeface="Calibri" panose="020F0502020204030204" pitchFamily="34" charset="0"/>
              </a:rPr>
              <a:t>The pre-filter only captures the big particles. Hazardous particles won’t remain on it.</a:t>
            </a:r>
          </a:p>
          <a:p>
            <a:pPr algn="just"/>
            <a:endParaRPr lang="en-GB" sz="1600" dirty="0">
              <a:latin typeface="Avenir Roman" panose="02000503020000020003"/>
            </a:endParaRPr>
          </a:p>
          <a:p>
            <a:pPr algn="just"/>
            <a:r>
              <a:rPr lang="en-GB" sz="1600" b="1" dirty="0">
                <a:solidFill>
                  <a:schemeClr val="accent2">
                    <a:lumMod val="50000"/>
                  </a:schemeClr>
                </a:solidFill>
                <a:latin typeface="Avenir Roman" panose="02000503020000020003"/>
              </a:rPr>
              <a:t>2. HEPA &amp; CARBON FILTERS </a:t>
            </a:r>
          </a:p>
          <a:p>
            <a:pPr algn="just"/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Avenir Roman" panose="02000503020000020003"/>
              </a:rPr>
              <a:t>These filters need to be changed every 6000 hours in a VK103, 2000 hours in a VK401 and every 6 months in a </a:t>
            </a:r>
            <a:r>
              <a:rPr lang="en-GB" sz="1600" dirty="0" err="1">
                <a:solidFill>
                  <a:schemeClr val="tx2">
                    <a:lumMod val="50000"/>
                  </a:schemeClr>
                </a:solidFill>
                <a:latin typeface="Avenir Roman" panose="02000503020000020003"/>
              </a:rPr>
              <a:t>Hextio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Avenir Roman" panose="02000503020000020003"/>
              </a:rPr>
              <a:t>.</a:t>
            </a:r>
          </a:p>
          <a:p>
            <a:pPr algn="just"/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Avenir Roman" panose="02000503020000020003"/>
              </a:rPr>
              <a:t> </a:t>
            </a:r>
            <a:endParaRPr lang="en-GB" sz="1600" dirty="0">
              <a:latin typeface="Avenir Roman" panose="02000503020000020003"/>
            </a:endParaRPr>
          </a:p>
          <a:p>
            <a:pPr algn="just"/>
            <a:r>
              <a:rPr lang="en-GB" sz="1600" b="1" dirty="0">
                <a:solidFill>
                  <a:schemeClr val="accent2">
                    <a:lumMod val="50000"/>
                  </a:schemeClr>
                </a:solidFill>
                <a:latin typeface="Avenir Roman" panose="02000503020000020003"/>
              </a:rPr>
              <a:t>3. REACTOR CHAMBER</a:t>
            </a:r>
          </a:p>
          <a:p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Avenir Roman" panose="02000503020000020003"/>
              </a:rPr>
              <a:t>The reactor chamber can also be easily replaced </a:t>
            </a:r>
            <a:r>
              <a:rPr lang="en-GB" sz="1600" dirty="0">
                <a:solidFill>
                  <a:schemeClr val="accent2">
                    <a:lumMod val="50000"/>
                  </a:schemeClr>
                </a:solidFill>
                <a:latin typeface="Avenir Roman" panose="02000503020000020003"/>
              </a:rPr>
              <a:t>without assistance of a technician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Avenir Roman" panose="02000503020000020003"/>
              </a:rPr>
              <a:t>.</a:t>
            </a:r>
          </a:p>
          <a:p>
            <a:pPr algn="just"/>
            <a:endParaRPr lang="en-GB" sz="1600" dirty="0">
              <a:solidFill>
                <a:schemeClr val="tx2">
                  <a:lumMod val="50000"/>
                </a:schemeClr>
              </a:solidFill>
              <a:latin typeface="Avenir Roman" panose="02000503020000020003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C331B3-2DDC-4C72-9115-4C5A1F9C900E}"/>
              </a:ext>
            </a:extLst>
          </p:cNvPr>
          <p:cNvSpPr/>
          <p:nvPr/>
        </p:nvSpPr>
        <p:spPr>
          <a:xfrm>
            <a:off x="259600" y="1810766"/>
            <a:ext cx="5268121" cy="443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7FAB6F-491F-4371-8BAB-6076F8D6A9D0}"/>
              </a:ext>
            </a:extLst>
          </p:cNvPr>
          <p:cNvSpPr txBox="1"/>
          <p:nvPr/>
        </p:nvSpPr>
        <p:spPr>
          <a:xfrm>
            <a:off x="1" y="1830822"/>
            <a:ext cx="526812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rgbClr val="10253F"/>
                </a:solidFill>
              </a:rPr>
              <a:t>EASY REPLACEMENT OF PARTS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9DD0704-4228-4FFC-BB4C-BFA1ED0EA007}"/>
              </a:ext>
            </a:extLst>
          </p:cNvPr>
          <p:cNvSpPr/>
          <p:nvPr/>
        </p:nvSpPr>
        <p:spPr>
          <a:xfrm>
            <a:off x="390295" y="5580340"/>
            <a:ext cx="4838843" cy="615553"/>
          </a:xfrm>
          <a:prstGeom prst="rect">
            <a:avLst/>
          </a:prstGeom>
          <a:noFill/>
          <a:ln w="63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3FB649-52BF-4051-8875-77E0849E17FC}"/>
              </a:ext>
            </a:extLst>
          </p:cNvPr>
          <p:cNvSpPr/>
          <p:nvPr/>
        </p:nvSpPr>
        <p:spPr>
          <a:xfrm>
            <a:off x="518434" y="5600856"/>
            <a:ext cx="4582565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67" b="1" dirty="0">
                <a:solidFill>
                  <a:srgbClr val="FF0000"/>
                </a:solidFill>
                <a:latin typeface="Avenir Roman" panose="02000503020000020003"/>
              </a:rPr>
              <a:t>When changing filters, they must be handled with gloves and placed into a bag for disposal.</a:t>
            </a:r>
          </a:p>
        </p:txBody>
      </p:sp>
      <p:sp>
        <p:nvSpPr>
          <p:cNvPr id="33" name="Title 3">
            <a:extLst>
              <a:ext uri="{FF2B5EF4-FFF2-40B4-BE49-F238E27FC236}">
                <a16:creationId xmlns:a16="http://schemas.microsoft.com/office/drawing/2014/main" id="{4DF354FB-4D3C-464D-BBC7-3C233D73388C}"/>
              </a:ext>
            </a:extLst>
          </p:cNvPr>
          <p:cNvSpPr txBox="1">
            <a:spLocks/>
          </p:cNvSpPr>
          <p:nvPr/>
        </p:nvSpPr>
        <p:spPr>
          <a:xfrm>
            <a:off x="-16405" y="636174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 sz="1200">
                <a:latin typeface="Avenir Roman" panose="02000503020000020003" pitchFamily="2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dirty="0">
                <a:solidFill>
                  <a:schemeClr val="bg1"/>
                </a:solidFill>
              </a:rPr>
              <a:t>*All units are under a one year warranty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dirty="0">
                <a:solidFill>
                  <a:schemeClr val="bg1"/>
                </a:solidFill>
              </a:rPr>
              <a:t>** Distributor will take care of the spare parts if they need replacement</a:t>
            </a:r>
          </a:p>
        </p:txBody>
      </p:sp>
      <p:pic>
        <p:nvPicPr>
          <p:cNvPr id="13" name="Picture 12" descr="A picture containing electronics, sitting, refrigerator, computer&#10;&#10;Description automatically generated">
            <a:extLst>
              <a:ext uri="{FF2B5EF4-FFF2-40B4-BE49-F238E27FC236}">
                <a16:creationId xmlns:a16="http://schemas.microsoft.com/office/drawing/2014/main" id="{7042B5D3-CC77-4527-BF68-A8A2B92208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5026" y="1508787"/>
            <a:ext cx="3226504" cy="48397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8F31C2-562B-4780-AEEB-B01F8D0959E6}"/>
              </a:ext>
            </a:extLst>
          </p:cNvPr>
          <p:cNvSpPr txBox="1"/>
          <p:nvPr/>
        </p:nvSpPr>
        <p:spPr>
          <a:xfrm>
            <a:off x="9192067" y="4043762"/>
            <a:ext cx="2340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Simply remove the filter trays and vacuum clean the pre filter. The pre filter is always at the bottom. </a:t>
            </a:r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7039B86F-1803-4F38-A892-AA3B7E908098}"/>
              </a:ext>
            </a:extLst>
          </p:cNvPr>
          <p:cNvCxnSpPr>
            <a:cxnSpLocks/>
          </p:cNvCxnSpPr>
          <p:nvPr/>
        </p:nvCxnSpPr>
        <p:spPr>
          <a:xfrm rot="10800000" flipV="1">
            <a:off x="8309520" y="4282168"/>
            <a:ext cx="785495" cy="365488"/>
          </a:xfrm>
          <a:prstGeom prst="curvedConnector3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7193F8EA-B907-451A-9DDD-9FB3266632C7}"/>
              </a:ext>
            </a:extLst>
          </p:cNvPr>
          <p:cNvCxnSpPr>
            <a:cxnSpLocks/>
          </p:cNvCxnSpPr>
          <p:nvPr/>
        </p:nvCxnSpPr>
        <p:spPr>
          <a:xfrm rot="10800000" flipV="1">
            <a:off x="8353063" y="4849586"/>
            <a:ext cx="692967" cy="648514"/>
          </a:xfrm>
          <a:prstGeom prst="curvedConnector3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82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8197FD-271E-456B-BDA3-30ED8B8FA2A0}"/>
              </a:ext>
            </a:extLst>
          </p:cNvPr>
          <p:cNvCxnSpPr>
            <a:cxnSpLocks/>
          </p:cNvCxnSpPr>
          <p:nvPr/>
        </p:nvCxnSpPr>
        <p:spPr>
          <a:xfrm>
            <a:off x="-48683" y="4384181"/>
            <a:ext cx="122406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C656D59-61D8-40AB-9771-0131144A6276}"/>
              </a:ext>
            </a:extLst>
          </p:cNvPr>
          <p:cNvSpPr/>
          <p:nvPr/>
        </p:nvSpPr>
        <p:spPr>
          <a:xfrm>
            <a:off x="0" y="1"/>
            <a:ext cx="12192000" cy="150878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/>
              <a:ea typeface="+mn-ea"/>
              <a:cs typeface="+mn-cs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DC82CB41-A803-4DE2-B1F4-1CBDEBBE3226}"/>
              </a:ext>
            </a:extLst>
          </p:cNvPr>
          <p:cNvSpPr txBox="1">
            <a:spLocks/>
          </p:cNvSpPr>
          <p:nvPr/>
        </p:nvSpPr>
        <p:spPr>
          <a:xfrm>
            <a:off x="0" y="585989"/>
            <a:ext cx="12240683" cy="736441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67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400" b="1" i="0" u="none" strike="noStrike" kern="1200" cap="none" spc="0" normalizeH="0" baseline="30000" noProof="0" dirty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Barlow ExtraBold"/>
                <a:ea typeface="+mn-ea"/>
                <a:cs typeface="+mn-cs"/>
              </a:rPr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27E51-62EE-40A1-8959-D0E62613E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875" y="4698675"/>
            <a:ext cx="3346180" cy="104230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rgbClr val="629DD1">
                    <a:lumMod val="75000"/>
                  </a:srgbClr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+mj-cs"/>
                <a:hlinkClick r:id="rId2"/>
              </a:rPr>
              <a:t>www.ecocool.ie</a:t>
            </a:r>
            <a:endParaRPr lang="en-GB" b="1" dirty="0">
              <a:solidFill>
                <a:srgbClr val="629DD1">
                  <a:lumMod val="75000"/>
                </a:srgbClr>
              </a:solidFill>
              <a:latin typeface="STZhongsong" panose="02010600040101010101" pitchFamily="2" charset="-122"/>
              <a:ea typeface="STZhongsong" panose="02010600040101010101" pitchFamily="2" charset="-122"/>
              <a:cs typeface="+mj-cs"/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rgbClr val="629DD1">
                    <a:lumMod val="75000"/>
                  </a:srgbClr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+mj-cs"/>
                <a:hlinkClick r:id="rId3"/>
              </a:rPr>
              <a:t>David@ecocool.ie</a:t>
            </a:r>
            <a:endParaRPr lang="en-GB" b="1" dirty="0">
              <a:solidFill>
                <a:srgbClr val="629DD1">
                  <a:lumMod val="75000"/>
                </a:srgbClr>
              </a:solidFill>
              <a:latin typeface="STZhongsong" panose="02010600040101010101" pitchFamily="2" charset="-122"/>
              <a:ea typeface="STZhongsong" panose="02010600040101010101" pitchFamily="2" charset="-122"/>
              <a:cs typeface="+mj-cs"/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rgbClr val="629DD1">
                    <a:lumMod val="75000"/>
                  </a:srgbClr>
                </a:solidFill>
                <a:latin typeface="STZhongsong" panose="02010600040101010101" pitchFamily="2" charset="-122"/>
                <a:ea typeface="STZhongsong" panose="02010600040101010101" pitchFamily="2" charset="-122"/>
                <a:cs typeface="+mj-cs"/>
              </a:rPr>
              <a:t>0879879943</a:t>
            </a:r>
          </a:p>
          <a:p>
            <a:pPr marL="0" indent="0" algn="ctr">
              <a:buNone/>
            </a:pPr>
            <a:endParaRPr lang="en-GB" b="1" dirty="0">
              <a:solidFill>
                <a:srgbClr val="629DD1">
                  <a:lumMod val="75000"/>
                </a:srgbClr>
              </a:solidFill>
              <a:latin typeface="STZhongsong" panose="02010600040101010101" pitchFamily="2" charset="-122"/>
              <a:ea typeface="STZhongsong" panose="02010600040101010101" pitchFamily="2" charset="-122"/>
              <a:cs typeface="+mj-cs"/>
            </a:endParaRPr>
          </a:p>
          <a:p>
            <a:pPr marL="0" indent="0" algn="ctr">
              <a:buNone/>
            </a:pPr>
            <a:endParaRPr lang="en-GB" b="1" dirty="0">
              <a:solidFill>
                <a:srgbClr val="629DD1">
                  <a:lumMod val="75000"/>
                </a:srgbClr>
              </a:solidFill>
              <a:latin typeface="STZhongsong" panose="02010600040101010101" pitchFamily="2" charset="-122"/>
              <a:ea typeface="STZhongsong" panose="02010600040101010101" pitchFamily="2" charset="-122"/>
              <a:cs typeface="+mj-cs"/>
            </a:endParaRPr>
          </a:p>
          <a:p>
            <a:pPr marL="0" indent="0" algn="ctr">
              <a:buNone/>
            </a:pPr>
            <a:endParaRPr lang="en-GB" b="1" dirty="0">
              <a:solidFill>
                <a:srgbClr val="629DD1">
                  <a:lumMod val="75000"/>
                </a:srgbClr>
              </a:solidFill>
              <a:latin typeface="STZhongsong" panose="02010600040101010101" pitchFamily="2" charset="-122"/>
              <a:ea typeface="STZhongsong" panose="02010600040101010101" pitchFamily="2" charset="-122"/>
              <a:cs typeface="+mj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0DEC663-9D20-4639-BB19-5479CB3C42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09800"/>
            <a:ext cx="405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59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84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61303FD-7C0B-428E-BAC0-3F868B960C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035" y="1011589"/>
            <a:ext cx="5129784" cy="483482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FA20146E-FC87-43FA-9F6B-EA0BD1C7E1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180" y="2569761"/>
            <a:ext cx="5129784" cy="17184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BA67BB-40A4-47FE-8BDB-8F480590E03F}"/>
              </a:ext>
            </a:extLst>
          </p:cNvPr>
          <p:cNvSpPr/>
          <p:nvPr/>
        </p:nvSpPr>
        <p:spPr>
          <a:xfrm>
            <a:off x="8925928" y="6238145"/>
            <a:ext cx="3855573" cy="414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ca-ES" sz="1600">
                <a:solidFill>
                  <a:srgbClr val="878787"/>
                </a:solidFill>
                <a:latin typeface="Arial" panose="020B0604020202020204" pitchFamily="34" charset="0"/>
              </a:rPr>
              <a:t>www.radic8.com</a:t>
            </a:r>
            <a:endParaRPr lang="ca-ES" sz="2400"/>
          </a:p>
        </p:txBody>
      </p:sp>
    </p:spTree>
    <p:extLst>
      <p:ext uri="{BB962C8B-B14F-4D97-AF65-F5344CB8AC3E}">
        <p14:creationId xmlns:p14="http://schemas.microsoft.com/office/powerpoint/2010/main" val="67440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EFC1DD06-CF1E-48BB-B4DF-C4F8935ECC75}"/>
              </a:ext>
            </a:extLst>
          </p:cNvPr>
          <p:cNvSpPr txBox="1">
            <a:spLocks/>
          </p:cNvSpPr>
          <p:nvPr/>
        </p:nvSpPr>
        <p:spPr>
          <a:xfrm>
            <a:off x="1458004" y="206476"/>
            <a:ext cx="2755144" cy="124486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67"/>
              </a:spcAft>
              <a:buNone/>
            </a:pPr>
            <a:r>
              <a:rPr lang="en-US" sz="6400" b="1" baseline="30000" dirty="0">
                <a:solidFill>
                  <a:schemeClr val="accent1">
                    <a:lumMod val="75000"/>
                  </a:schemeClr>
                </a:solidFill>
                <a:latin typeface="+mj-lt"/>
                <a:ea typeface="Franchise" pitchFamily="49" charset="0"/>
              </a:rPr>
              <a:t>THE RISK</a:t>
            </a:r>
            <a:endParaRPr lang="en-US" sz="6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99CEAB-90AA-4E2A-8CC1-16CBD6267105}"/>
              </a:ext>
            </a:extLst>
          </p:cNvPr>
          <p:cNvSpPr txBox="1"/>
          <p:nvPr/>
        </p:nvSpPr>
        <p:spPr>
          <a:xfrm>
            <a:off x="513305" y="1844884"/>
            <a:ext cx="4376892" cy="161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spcBef>
                <a:spcPts val="1333"/>
              </a:spcBef>
              <a:buSzPct val="100000"/>
            </a:pPr>
            <a:r>
              <a:rPr lang="en-US" b="1" dirty="0">
                <a:solidFill>
                  <a:srgbClr val="FF0000"/>
                </a:solidFill>
                <a:latin typeface="Barlow" pitchFamily="2" charset="77"/>
              </a:rPr>
              <a:t>COVID-19</a:t>
            </a:r>
            <a:r>
              <a:rPr lang="en-US" dirty="0">
                <a:latin typeface="Barlow" pitchFamily="2" charset="77"/>
              </a:rPr>
              <a:t> has changed the general public’s perception on airborne contaminants, which will heavily impact the hospitality industry.</a:t>
            </a:r>
          </a:p>
          <a:p>
            <a:pPr algn="ctr" defTabSz="609585">
              <a:spcBef>
                <a:spcPts val="1333"/>
              </a:spcBef>
              <a:buSzPct val="100000"/>
            </a:pPr>
            <a:endParaRPr lang="en-US" sz="1600" dirty="0">
              <a:latin typeface="Avenir Roman" panose="02000503020000020003"/>
            </a:endParaRPr>
          </a:p>
        </p:txBody>
      </p:sp>
      <p:sp>
        <p:nvSpPr>
          <p:cNvPr id="8" name="Triángulo isósceles 3">
            <a:extLst>
              <a:ext uri="{FF2B5EF4-FFF2-40B4-BE49-F238E27FC236}">
                <a16:creationId xmlns:a16="http://schemas.microsoft.com/office/drawing/2014/main" id="{940286CE-F428-4601-86E5-5BB9DE7D9E2B}"/>
              </a:ext>
            </a:extLst>
          </p:cNvPr>
          <p:cNvSpPr/>
          <p:nvPr/>
        </p:nvSpPr>
        <p:spPr>
          <a:xfrm rot="10800000">
            <a:off x="2269451" y="3186019"/>
            <a:ext cx="853869" cy="227327"/>
          </a:xfrm>
          <a:prstGeom prst="triangle">
            <a:avLst>
              <a:gd name="adj" fmla="val 48321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1867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D5DA36-D5F9-43A2-B36A-DDAD22E39FD8}"/>
              </a:ext>
            </a:extLst>
          </p:cNvPr>
          <p:cNvSpPr txBox="1"/>
          <p:nvPr/>
        </p:nvSpPr>
        <p:spPr>
          <a:xfrm>
            <a:off x="785659" y="3458146"/>
            <a:ext cx="383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spcBef>
                <a:spcPts val="1333"/>
              </a:spcBef>
              <a:buSzPct val="100000"/>
            </a:pPr>
            <a:r>
              <a:rPr lang="en-US" dirty="0">
                <a:latin typeface="Barlow" pitchFamily="2" charset="77"/>
              </a:rPr>
              <a:t>Virus containing aerosols can linger in the air for hours and pose a serious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Barlow" pitchFamily="2" charset="77"/>
              </a:rPr>
              <a:t>threat to customers and staff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Avenir Roman" panose="02000503020000020003"/>
              </a:rPr>
              <a:t>.</a:t>
            </a:r>
            <a:endParaRPr lang="en-US" sz="2133" b="1" dirty="0">
              <a:solidFill>
                <a:schemeClr val="accent3">
                  <a:lumMod val="75000"/>
                </a:schemeClr>
              </a:solidFill>
              <a:latin typeface="Avenir Roman" panose="02000503020000020003"/>
            </a:endParaRPr>
          </a:p>
        </p:txBody>
      </p:sp>
      <p:sp>
        <p:nvSpPr>
          <p:cNvPr id="10" name="Triángulo isósceles 3">
            <a:extLst>
              <a:ext uri="{FF2B5EF4-FFF2-40B4-BE49-F238E27FC236}">
                <a16:creationId xmlns:a16="http://schemas.microsoft.com/office/drawing/2014/main" id="{9862F8AC-6585-43B2-9E42-5F11DE3A54C4}"/>
              </a:ext>
            </a:extLst>
          </p:cNvPr>
          <p:cNvSpPr/>
          <p:nvPr/>
        </p:nvSpPr>
        <p:spPr>
          <a:xfrm rot="10800000">
            <a:off x="2269451" y="4754482"/>
            <a:ext cx="853869" cy="227327"/>
          </a:xfrm>
          <a:prstGeom prst="triangle">
            <a:avLst>
              <a:gd name="adj" fmla="val 48321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1867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807345-EB57-44F4-AD16-56ED6A0592EF}"/>
              </a:ext>
            </a:extLst>
          </p:cNvPr>
          <p:cNvSpPr/>
          <p:nvPr/>
        </p:nvSpPr>
        <p:spPr>
          <a:xfrm>
            <a:off x="454081" y="5155648"/>
            <a:ext cx="4500140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spcBef>
                <a:spcPts val="1333"/>
              </a:spcBef>
              <a:buSzPct val="100000"/>
            </a:pPr>
            <a:r>
              <a:rPr lang="en-US" sz="1867" dirty="0">
                <a:solidFill>
                  <a:schemeClr val="accent3">
                    <a:lumMod val="75000"/>
                  </a:schemeClr>
                </a:solidFill>
                <a:latin typeface="Avenir Roman" panose="02000503020000020003"/>
              </a:rPr>
              <a:t> </a:t>
            </a:r>
            <a:r>
              <a:rPr lang="en-US" sz="1867" b="1" dirty="0">
                <a:solidFill>
                  <a:schemeClr val="accent3">
                    <a:lumMod val="75000"/>
                  </a:schemeClr>
                </a:solidFill>
                <a:latin typeface="Avenir Roman" panose="02000503020000020003"/>
              </a:rPr>
              <a:t>MUST STAY PROTECTED</a:t>
            </a:r>
            <a:endParaRPr lang="en-US" sz="1867" dirty="0">
              <a:solidFill>
                <a:schemeClr val="accent3">
                  <a:lumMod val="75000"/>
                </a:schemeClr>
              </a:solidFill>
              <a:latin typeface="Avenir Roman" panose="02000503020000020003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DA0370-4DE1-4460-8662-69EF82504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577" y="1475703"/>
            <a:ext cx="6527610" cy="424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0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EFC1DD06-CF1E-48BB-B4DF-C4F8935ECC75}"/>
              </a:ext>
            </a:extLst>
          </p:cNvPr>
          <p:cNvSpPr txBox="1">
            <a:spLocks/>
          </p:cNvSpPr>
          <p:nvPr/>
        </p:nvSpPr>
        <p:spPr>
          <a:xfrm>
            <a:off x="1458004" y="145496"/>
            <a:ext cx="2755144" cy="124486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67"/>
              </a:spcAft>
              <a:buNone/>
            </a:pPr>
            <a:r>
              <a:rPr lang="en-US" sz="6400" b="1" baseline="30000" dirty="0">
                <a:solidFill>
                  <a:schemeClr val="accent1">
                    <a:lumMod val="75000"/>
                  </a:schemeClr>
                </a:solidFill>
                <a:latin typeface="+mj-lt"/>
                <a:ea typeface="Franchise" pitchFamily="49" charset="0"/>
              </a:rPr>
              <a:t>THE RISK</a:t>
            </a:r>
            <a:endParaRPr lang="en-US" sz="6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0CF881-4684-429D-B3A7-4832C1CDF87B}"/>
              </a:ext>
            </a:extLst>
          </p:cNvPr>
          <p:cNvSpPr/>
          <p:nvPr/>
        </p:nvSpPr>
        <p:spPr>
          <a:xfrm>
            <a:off x="143765" y="1390358"/>
            <a:ext cx="5383622" cy="5019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spcBef>
                <a:spcPts val="1333"/>
              </a:spcBef>
              <a:buSzPct val="100000"/>
            </a:pPr>
            <a:r>
              <a:rPr lang="en-US" dirty="0">
                <a:solidFill>
                  <a:schemeClr val="tx2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COVID-19</a:t>
            </a:r>
            <a:r>
              <a:rPr lang="en-US" dirty="0">
                <a:solidFill>
                  <a:schemeClr val="tx2"/>
                </a:solidFill>
              </a:rPr>
              <a:t> pandemic represents an unprecedented global public. health crisis The hospitality sector is particularly at risk, due to cross contamination in places with high human concentration such as pubs.</a:t>
            </a:r>
          </a:p>
          <a:p>
            <a:pPr defTabSz="609585">
              <a:spcBef>
                <a:spcPts val="1333"/>
              </a:spcBef>
              <a:buSzPct val="100000"/>
            </a:pPr>
            <a:r>
              <a:rPr lang="en-US" dirty="0">
                <a:solidFill>
                  <a:schemeClr val="tx2"/>
                </a:solidFill>
              </a:rPr>
              <a:t>The latest research shows that the transmission of </a:t>
            </a:r>
            <a:r>
              <a:rPr lang="en-US" dirty="0" err="1">
                <a:solidFill>
                  <a:schemeClr val="tx2"/>
                </a:solidFill>
              </a:rPr>
              <a:t>Covid</a:t>
            </a:r>
            <a:r>
              <a:rPr lang="en-US" dirty="0">
                <a:solidFill>
                  <a:schemeClr val="tx2"/>
                </a:solidFill>
              </a:rPr>
              <a:t> 19 is also spread in aerosols that can travel several meters and remain airborne for many hours. </a:t>
            </a:r>
          </a:p>
          <a:p>
            <a:pPr defTabSz="609585">
              <a:spcBef>
                <a:spcPts val="1333"/>
              </a:spcBef>
              <a:buSzPct val="100000"/>
            </a:pPr>
            <a:r>
              <a:rPr lang="en-US" b="1" dirty="0">
                <a:solidFill>
                  <a:schemeClr val="tx2"/>
                </a:solidFill>
              </a:rPr>
              <a:t>Customers need to feel safe and relaxed when visiting a pub or restaurant.</a:t>
            </a:r>
          </a:p>
          <a:p>
            <a:pPr defTabSz="609585">
              <a:spcBef>
                <a:spcPts val="1333"/>
              </a:spcBef>
              <a:buSzPct val="100000"/>
            </a:pPr>
            <a:r>
              <a:rPr lang="en-US" dirty="0"/>
              <a:t>Washing hands and surfaces, masks, social distancing and The use of natural ventilation and outdoor space can be very effective in clearing contaminated air but is a less palatable option as winter approaches.</a:t>
            </a:r>
          </a:p>
          <a:p>
            <a:pPr defTabSz="609585">
              <a:spcBef>
                <a:spcPts val="1333"/>
              </a:spcBef>
              <a:buSzPct val="100000"/>
            </a:pPr>
            <a:endParaRPr lang="en-US" sz="1600" dirty="0">
              <a:solidFill>
                <a:schemeClr val="tx2"/>
              </a:solidFill>
            </a:endParaRPr>
          </a:p>
          <a:p>
            <a:pPr defTabSz="609585">
              <a:spcBef>
                <a:spcPts val="1333"/>
              </a:spcBef>
              <a:buSzPct val="100000"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DB86D2-4BA8-4CC4-BD42-B7946A76084D}"/>
              </a:ext>
            </a:extLst>
          </p:cNvPr>
          <p:cNvSpPr/>
          <p:nvPr/>
        </p:nvSpPr>
        <p:spPr>
          <a:xfrm>
            <a:off x="162426" y="1586177"/>
            <a:ext cx="5649267" cy="4918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CDB0F3-10D8-4EC9-AD55-8669E25A82C8}"/>
              </a:ext>
            </a:extLst>
          </p:cNvPr>
          <p:cNvSpPr/>
          <p:nvPr/>
        </p:nvSpPr>
        <p:spPr>
          <a:xfrm>
            <a:off x="6096000" y="1370436"/>
            <a:ext cx="5649267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spcBef>
                <a:spcPts val="1333"/>
              </a:spcBef>
              <a:buSzPct val="100000"/>
            </a:pPr>
            <a:r>
              <a:rPr lang="en-GB" sz="1867" b="1" dirty="0">
                <a:solidFill>
                  <a:schemeClr val="accent2">
                    <a:lumMod val="50000"/>
                  </a:schemeClr>
                </a:solidFill>
                <a:latin typeface="Barlow" pitchFamily="2" charset="77"/>
              </a:rPr>
              <a:t>Publicans and restauranteurs need to regain customers’ trust by implementing new technology for preventing cross contamination and keep customers and staff as safe as possible.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D9FADB-0040-4C87-88E4-0B646EDBB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730" y="2947083"/>
            <a:ext cx="4997806" cy="332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0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BC3678-F233-40AE-92DE-2198DADC301D}"/>
              </a:ext>
            </a:extLst>
          </p:cNvPr>
          <p:cNvSpPr/>
          <p:nvPr/>
        </p:nvSpPr>
        <p:spPr>
          <a:xfrm>
            <a:off x="0" y="2"/>
            <a:ext cx="12192000" cy="150878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FE37E87-9D98-454F-8714-DD3EE22EBD52}"/>
              </a:ext>
            </a:extLst>
          </p:cNvPr>
          <p:cNvSpPr txBox="1">
            <a:spLocks/>
          </p:cNvSpPr>
          <p:nvPr/>
        </p:nvSpPr>
        <p:spPr>
          <a:xfrm>
            <a:off x="-48682" y="274898"/>
            <a:ext cx="12224119" cy="1229356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67"/>
              </a:spcAft>
              <a:buNone/>
            </a:pPr>
            <a:r>
              <a:rPr lang="en-US" sz="6400" b="1" baseline="30000" dirty="0">
                <a:solidFill>
                  <a:schemeClr val="bg2"/>
                </a:solidFill>
                <a:latin typeface="Signika Negative" pitchFamily="2" charset="0"/>
              </a:rPr>
              <a:t>THE RISK</a:t>
            </a:r>
            <a:endParaRPr lang="en-US" sz="6400" dirty="0">
              <a:solidFill>
                <a:schemeClr val="bg2"/>
              </a:solidFill>
              <a:latin typeface="Avenir Roman" panose="02000503020000020003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A31AE5-AEF7-46B0-B6EF-D7106A4B4ECE}"/>
              </a:ext>
            </a:extLst>
          </p:cNvPr>
          <p:cNvSpPr/>
          <p:nvPr/>
        </p:nvSpPr>
        <p:spPr>
          <a:xfrm>
            <a:off x="8166767" y="2498479"/>
            <a:ext cx="3792944" cy="50257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002060"/>
            </a:solidFill>
          </a:ln>
        </p:spPr>
        <p:txBody>
          <a:bodyPr wrap="square" anchor="t">
            <a:spAutoFit/>
          </a:bodyPr>
          <a:lstStyle/>
          <a:p>
            <a:pPr algn="ctr">
              <a:spcAft>
                <a:spcPts val="167"/>
              </a:spcAft>
            </a:pPr>
            <a:r>
              <a:rPr lang="en-US" sz="1333" dirty="0">
                <a:solidFill>
                  <a:schemeClr val="bg1"/>
                </a:solidFill>
                <a:latin typeface="Avenir Roman" panose="02000503020000020003"/>
                <a:cs typeface="Calibri"/>
              </a:rPr>
              <a:t>Recent research studies</a:t>
            </a:r>
            <a:r>
              <a:rPr lang="en-US" sz="1333" baseline="30000" dirty="0">
                <a:solidFill>
                  <a:schemeClr val="bg1"/>
                </a:solidFill>
                <a:latin typeface="Avenir Roman" panose="02000503020000020003"/>
              </a:rPr>
              <a:t>[2]</a:t>
            </a:r>
            <a:r>
              <a:rPr lang="en-US" sz="1333" dirty="0">
                <a:solidFill>
                  <a:schemeClr val="bg1"/>
                </a:solidFill>
                <a:latin typeface="Avenir Roman" panose="02000503020000020003"/>
                <a:cs typeface="Calibri"/>
              </a:rPr>
              <a:t> confirm that COVID-19 can stay in the air for up to </a:t>
            </a:r>
            <a:r>
              <a:rPr lang="en-US" sz="1333" dirty="0">
                <a:solidFill>
                  <a:srgbClr val="FFC000"/>
                </a:solidFill>
                <a:latin typeface="Avenir Roman" panose="02000503020000020003"/>
                <a:cs typeface="Calibri"/>
              </a:rPr>
              <a:t>3 </a:t>
            </a:r>
            <a:r>
              <a:rPr lang="en-US" sz="1333" b="1" dirty="0">
                <a:solidFill>
                  <a:srgbClr val="FFC000"/>
                </a:solidFill>
                <a:latin typeface="Avenir Roman" panose="02000503020000020003"/>
                <a:cs typeface="Calibri"/>
              </a:rPr>
              <a:t>HOURS</a:t>
            </a:r>
            <a:r>
              <a:rPr lang="en-US" sz="1333" dirty="0">
                <a:solidFill>
                  <a:srgbClr val="FFC000"/>
                </a:solidFill>
                <a:latin typeface="Avenir Roman" panose="02000503020000020003"/>
                <a:cs typeface="Calibri"/>
              </a:rPr>
              <a:t>!</a:t>
            </a:r>
            <a:r>
              <a:rPr lang="en-US" sz="1333" dirty="0">
                <a:solidFill>
                  <a:schemeClr val="bg1"/>
                </a:solidFill>
                <a:latin typeface="Avenir Roman" panose="02000503020000020003"/>
                <a:cs typeface="Calibri"/>
              </a:rPr>
              <a:t> </a:t>
            </a:r>
            <a:endParaRPr lang="en-US" sz="1333" dirty="0">
              <a:solidFill>
                <a:schemeClr val="bg1"/>
              </a:solidFill>
              <a:latin typeface="Avenir Roman" panose="02000503020000020003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F5A49E-7FFF-49CA-9764-F2A94C65B493}"/>
              </a:ext>
            </a:extLst>
          </p:cNvPr>
          <p:cNvSpPr/>
          <p:nvPr/>
        </p:nvSpPr>
        <p:spPr>
          <a:xfrm>
            <a:off x="4153767" y="6078389"/>
            <a:ext cx="8060795" cy="194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67"/>
              </a:spcAft>
            </a:pPr>
            <a:r>
              <a:rPr lang="en-US" sz="667" dirty="0">
                <a:latin typeface="Avenir Roman" panose="02000503020000020003"/>
                <a:cs typeface="Calibri" panose="020F0502020204030204" pitchFamily="34" charset="0"/>
              </a:rPr>
              <a:t>[2] Van </a:t>
            </a:r>
            <a:r>
              <a:rPr lang="en-GB" sz="667" dirty="0">
                <a:latin typeface="Avenir Roman" panose="02000503020000020003"/>
                <a:cs typeface="Calibri" panose="020F0502020204030204" pitchFamily="34" charset="0"/>
              </a:rPr>
              <a:t>Doremalen</a:t>
            </a:r>
            <a:r>
              <a:rPr lang="en-US" sz="667" dirty="0">
                <a:latin typeface="Avenir Roman" panose="02000503020000020003"/>
                <a:cs typeface="Calibri" panose="020F0502020204030204" pitchFamily="34" charset="0"/>
              </a:rPr>
              <a:t>, N. et al.: “Aerosol and surface stability of HCoV-19 (SARS-CoV-2) compared to SARS-CoV-1”. Various research institutes, USA. 2020</a:t>
            </a:r>
            <a:endParaRPr lang="en-US" sz="667" dirty="0">
              <a:latin typeface="Avenir Roman" panose="02000503020000020003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5AE106-8D4B-465A-BD1B-48F659D4210C}"/>
              </a:ext>
            </a:extLst>
          </p:cNvPr>
          <p:cNvSpPr/>
          <p:nvPr/>
        </p:nvSpPr>
        <p:spPr>
          <a:xfrm>
            <a:off x="8166765" y="3016044"/>
            <a:ext cx="3792947" cy="275889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square" anchor="t">
            <a:spAutoFit/>
          </a:bodyPr>
          <a:lstStyle/>
          <a:p>
            <a:pPr algn="ctr"/>
            <a:r>
              <a:rPr lang="en-GB" sz="1333" dirty="0">
                <a:latin typeface="Avenir Roman" panose="02000503020000020003"/>
                <a:cs typeface="Calibri"/>
              </a:rPr>
              <a:t>As soon as </a:t>
            </a:r>
            <a:r>
              <a:rPr lang="en-GB" sz="1333" b="1" dirty="0">
                <a:solidFill>
                  <a:schemeClr val="accent4"/>
                </a:solidFill>
                <a:latin typeface="Avenir Roman" panose="02000503020000020003"/>
                <a:cs typeface="Calibri"/>
              </a:rPr>
              <a:t>cough/sneeze </a:t>
            </a:r>
            <a:r>
              <a:rPr lang="en-GB" sz="1333" dirty="0">
                <a:latin typeface="Avenir Roman" panose="02000503020000020003"/>
                <a:cs typeface="Calibri"/>
              </a:rPr>
              <a:t>droplets hit the air, </a:t>
            </a:r>
            <a:endParaRPr lang="en-GB" sz="1333" dirty="0">
              <a:latin typeface="Avenir Roman" panose="02000503020000020003"/>
              <a:cs typeface="Calibri" panose="020F0502020204030204" pitchFamily="34" charset="0"/>
            </a:endParaRPr>
          </a:p>
          <a:p>
            <a:pPr algn="ctr"/>
            <a:r>
              <a:rPr lang="en-GB" sz="1333" dirty="0">
                <a:latin typeface="Avenir Roman" panose="02000503020000020003"/>
                <a:cs typeface="Calibri"/>
              </a:rPr>
              <a:t>they dry out and become light enough to leave </a:t>
            </a:r>
            <a:r>
              <a:rPr lang="en-GB" sz="1333" b="1" dirty="0">
                <a:solidFill>
                  <a:schemeClr val="accent4"/>
                </a:solidFill>
                <a:latin typeface="Avenir Roman" panose="02000503020000020003"/>
                <a:cs typeface="Calibri"/>
              </a:rPr>
              <a:t>suspended particles in the air </a:t>
            </a:r>
            <a:endParaRPr lang="en-GB" sz="1333" b="1" dirty="0">
              <a:solidFill>
                <a:schemeClr val="accent4"/>
              </a:solidFill>
              <a:latin typeface="Avenir Roman" panose="02000503020000020003"/>
              <a:cs typeface="Calibri" panose="020F0502020204030204" pitchFamily="34" charset="0"/>
            </a:endParaRPr>
          </a:p>
          <a:p>
            <a:pPr algn="just"/>
            <a:endParaRPr lang="en-GB" sz="1333" b="1" dirty="0">
              <a:solidFill>
                <a:schemeClr val="accent2">
                  <a:lumMod val="50000"/>
                </a:schemeClr>
              </a:solidFill>
              <a:latin typeface="Avenir Roman" panose="02000503020000020003"/>
              <a:cs typeface="Calibri" panose="020F0502020204030204" pitchFamily="34" charset="0"/>
            </a:endParaRPr>
          </a:p>
          <a:p>
            <a:pPr algn="just"/>
            <a:endParaRPr lang="en-GB" sz="1333" b="1" dirty="0">
              <a:solidFill>
                <a:schemeClr val="accent2">
                  <a:lumMod val="50000"/>
                </a:schemeClr>
              </a:solidFill>
              <a:latin typeface="Avenir Roman" panose="02000503020000020003"/>
              <a:cs typeface="Calibri" panose="020F0502020204030204" pitchFamily="34" charset="0"/>
            </a:endParaRPr>
          </a:p>
          <a:p>
            <a:pPr algn="ctr"/>
            <a:r>
              <a:rPr lang="en-US" sz="1333" dirty="0">
                <a:latin typeface="Avenir Roman"/>
              </a:rPr>
              <a:t>Particles from an infected individual</a:t>
            </a:r>
            <a:r>
              <a:rPr lang="en-GB" sz="1333" b="1" dirty="0">
                <a:solidFill>
                  <a:schemeClr val="accent2">
                    <a:lumMod val="50000"/>
                  </a:schemeClr>
                </a:solidFill>
                <a:latin typeface="Avenir Roman" panose="02000503020000020003"/>
                <a:cs typeface="Calibri"/>
              </a:rPr>
              <a:t> </a:t>
            </a:r>
            <a:r>
              <a:rPr lang="en-GB" sz="1333" b="1" dirty="0">
                <a:solidFill>
                  <a:schemeClr val="accent4"/>
                </a:solidFill>
                <a:latin typeface="Avenir Roman" panose="02000503020000020003"/>
                <a:cs typeface="Calibri"/>
              </a:rPr>
              <a:t>can remain airborne</a:t>
            </a:r>
            <a:r>
              <a:rPr lang="en-GB" sz="1333" dirty="0">
                <a:latin typeface="Avenir Roman" panose="02000503020000020003"/>
                <a:cs typeface="Calibri"/>
              </a:rPr>
              <a:t> </a:t>
            </a:r>
            <a:r>
              <a:rPr lang="en-US" sz="1333" dirty="0">
                <a:latin typeface="Avenir Roman" panose="02000503020000020003"/>
                <a:cs typeface="Calibri"/>
              </a:rPr>
              <a:t>for several hours.</a:t>
            </a:r>
          </a:p>
          <a:p>
            <a:pPr algn="ctr"/>
            <a:endParaRPr lang="en-US" sz="1333" dirty="0">
              <a:latin typeface="Avenir Roman" panose="02000503020000020003"/>
              <a:cs typeface="Calibri" panose="020F0502020204030204" pitchFamily="34" charset="0"/>
            </a:endParaRPr>
          </a:p>
          <a:p>
            <a:pPr algn="ctr"/>
            <a:endParaRPr lang="en-US" sz="1333" dirty="0">
              <a:latin typeface="Avenir Roman" panose="02000503020000020003"/>
              <a:cs typeface="Calibri" panose="020F0502020204030204" pitchFamily="34" charset="0"/>
            </a:endParaRPr>
          </a:p>
          <a:p>
            <a:pPr algn="ctr"/>
            <a:r>
              <a:rPr lang="en-US" sz="1333" dirty="0">
                <a:latin typeface="Avenir Roman"/>
              </a:rPr>
              <a:t>Uninfected people who enter the room </a:t>
            </a:r>
          </a:p>
          <a:p>
            <a:pPr algn="ctr"/>
            <a:r>
              <a:rPr lang="en-US" sz="1333" dirty="0">
                <a:latin typeface="Avenir Roman"/>
              </a:rPr>
              <a:t>are now at</a:t>
            </a:r>
            <a:endParaRPr lang="en-US" sz="2400" dirty="0"/>
          </a:p>
          <a:p>
            <a:pPr algn="ctr"/>
            <a:endParaRPr lang="en-US" sz="1333" dirty="0"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algn="ctr"/>
            <a:endParaRPr lang="en-GB" sz="1333" dirty="0">
              <a:latin typeface="Avenir Roman" panose="02000503020000020003"/>
              <a:cs typeface="Calibri" panose="020F0502020204030204" pitchFamily="34" charset="0"/>
            </a:endParaRPr>
          </a:p>
        </p:txBody>
      </p:sp>
      <p:sp>
        <p:nvSpPr>
          <p:cNvPr id="10" name="Triángulo isósceles 3">
            <a:extLst>
              <a:ext uri="{FF2B5EF4-FFF2-40B4-BE49-F238E27FC236}">
                <a16:creationId xmlns:a16="http://schemas.microsoft.com/office/drawing/2014/main" id="{D50272B7-8BE7-4807-8DFF-F46756E773B7}"/>
              </a:ext>
            </a:extLst>
          </p:cNvPr>
          <p:cNvSpPr/>
          <p:nvPr/>
        </p:nvSpPr>
        <p:spPr>
          <a:xfrm rot="10800000">
            <a:off x="9676942" y="3802089"/>
            <a:ext cx="853869" cy="227327"/>
          </a:xfrm>
          <a:prstGeom prst="triangle">
            <a:avLst>
              <a:gd name="adj" fmla="val 48321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E530A9-D737-492F-B182-EDE1F3992382}"/>
              </a:ext>
            </a:extLst>
          </p:cNvPr>
          <p:cNvSpPr/>
          <p:nvPr/>
        </p:nvSpPr>
        <p:spPr>
          <a:xfrm>
            <a:off x="8184992" y="5175015"/>
            <a:ext cx="3781739" cy="420564"/>
          </a:xfrm>
          <a:prstGeom prst="rect">
            <a:avLst/>
          </a:prstGeom>
          <a:ln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GB" sz="1600" b="1" dirty="0">
                <a:solidFill>
                  <a:schemeClr val="accent4"/>
                </a:solidFill>
                <a:latin typeface="Avenir Roman" panose="02000503020000020003"/>
                <a:cs typeface="Calibri"/>
              </a:rPr>
              <a:t>RISK OF INFECTION </a:t>
            </a:r>
            <a:r>
              <a:rPr lang="en-GB" sz="2133" b="1" dirty="0">
                <a:solidFill>
                  <a:schemeClr val="accent4"/>
                </a:solidFill>
                <a:latin typeface="Avenir Roman" panose="02000503020000020003"/>
                <a:ea typeface="Calibri" panose="020F0502020204030204" pitchFamily="34" charset="0"/>
              </a:rPr>
              <a:t> </a:t>
            </a:r>
            <a:endParaRPr lang="ca-ES" sz="1600" dirty="0">
              <a:solidFill>
                <a:schemeClr val="accent4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1716A2-CC92-4390-9FD2-44C525644F59}"/>
              </a:ext>
            </a:extLst>
          </p:cNvPr>
          <p:cNvGrpSpPr/>
          <p:nvPr/>
        </p:nvGrpSpPr>
        <p:grpSpPr>
          <a:xfrm>
            <a:off x="281357" y="2881190"/>
            <a:ext cx="6325755" cy="2830728"/>
            <a:chOff x="555733" y="1481413"/>
            <a:chExt cx="6116937" cy="273728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86EB15A-CCB5-4206-AD2C-29031859E8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27309">
              <a:off x="555733" y="1807414"/>
              <a:ext cx="1191830" cy="147143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483E60E-A614-4174-B020-E5F582997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9615" y="1481413"/>
              <a:ext cx="3989257" cy="272046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B6DC7F-FB08-4E3C-9E12-308F6AC705FC}"/>
                </a:ext>
              </a:extLst>
            </p:cNvPr>
            <p:cNvSpPr txBox="1"/>
            <p:nvPr/>
          </p:nvSpPr>
          <p:spPr>
            <a:xfrm>
              <a:off x="1102845" y="3613667"/>
              <a:ext cx="1393540" cy="327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u="sng" dirty="0">
                  <a:latin typeface="Avenir Roman" panose="02000503020000020003"/>
                </a:rPr>
                <a:t>50 cm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A4A436-55B0-4258-B213-E50A3BB44615}"/>
                </a:ext>
              </a:extLst>
            </p:cNvPr>
            <p:cNvSpPr txBox="1"/>
            <p:nvPr/>
          </p:nvSpPr>
          <p:spPr>
            <a:xfrm>
              <a:off x="2361613" y="3610849"/>
              <a:ext cx="1080393" cy="605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u="sng" dirty="0">
                  <a:latin typeface="Avenir Roman" panose="02000503020000020003"/>
                </a:rPr>
                <a:t>1m</a:t>
              </a:r>
              <a:endParaRPr lang="en-US" sz="2000" u="sng" dirty="0">
                <a:latin typeface="Avenir Roman" panose="02000503020000020003"/>
              </a:endParaRPr>
            </a:p>
            <a:p>
              <a:pPr algn="r"/>
              <a:r>
                <a:rPr lang="en-US" sz="933" dirty="0">
                  <a:latin typeface="Avenir Roman" panose="02000503020000020003"/>
                </a:rPr>
                <a:t>Where large particles travel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E8C0FC-B9FB-4254-81FB-CC4E6A596481}"/>
                </a:ext>
              </a:extLst>
            </p:cNvPr>
            <p:cNvSpPr txBox="1"/>
            <p:nvPr/>
          </p:nvSpPr>
          <p:spPr>
            <a:xfrm>
              <a:off x="3432007" y="3613668"/>
              <a:ext cx="1393540" cy="605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u="sng" dirty="0">
                  <a:latin typeface="Avenir Roman" panose="02000503020000020003"/>
                </a:rPr>
                <a:t>4m+</a:t>
              </a:r>
            </a:p>
            <a:p>
              <a:pPr algn="r"/>
              <a:r>
                <a:rPr lang="en-US" sz="933" dirty="0">
                  <a:latin typeface="Avenir Roman" panose="02000503020000020003"/>
                </a:rPr>
                <a:t>Where small droplets actually travel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0A381A-3D89-4C4B-B2EB-1F0193CA7B5B}"/>
                </a:ext>
              </a:extLst>
            </p:cNvPr>
            <p:cNvSpPr txBox="1"/>
            <p:nvPr/>
          </p:nvSpPr>
          <p:spPr>
            <a:xfrm>
              <a:off x="5136556" y="3626904"/>
              <a:ext cx="1536114" cy="248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67" dirty="0">
                  <a:latin typeface="Avenir Roman" panose="02000503020000020003"/>
                </a:rPr>
                <a:t>Small Droplets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10B7DE4-4464-46BF-ACF4-CE5B8D51D158}"/>
                </a:ext>
              </a:extLst>
            </p:cNvPr>
            <p:cNvSpPr txBox="1"/>
            <p:nvPr/>
          </p:nvSpPr>
          <p:spPr>
            <a:xfrm>
              <a:off x="5136556" y="3798974"/>
              <a:ext cx="1456707" cy="248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800">
                  <a:latin typeface="Avenir Roman" panose="02000503020000020003"/>
                </a:defRPr>
              </a:lvl1pPr>
            </a:lstStyle>
            <a:p>
              <a:r>
                <a:rPr lang="en-US" sz="1067" dirty="0"/>
                <a:t>Large Droplets</a:t>
              </a:r>
            </a:p>
          </p:txBody>
        </p:sp>
      </p:grpSp>
      <p:sp>
        <p:nvSpPr>
          <p:cNvPr id="20" name="Triángulo isósceles 3">
            <a:extLst>
              <a:ext uri="{FF2B5EF4-FFF2-40B4-BE49-F238E27FC236}">
                <a16:creationId xmlns:a16="http://schemas.microsoft.com/office/drawing/2014/main" id="{5AF0323A-0BCE-449A-AF0C-9E7A627319CF}"/>
              </a:ext>
            </a:extLst>
          </p:cNvPr>
          <p:cNvSpPr/>
          <p:nvPr/>
        </p:nvSpPr>
        <p:spPr>
          <a:xfrm rot="10800000">
            <a:off x="9676942" y="4579847"/>
            <a:ext cx="853869" cy="227327"/>
          </a:xfrm>
          <a:prstGeom prst="triangle">
            <a:avLst>
              <a:gd name="adj" fmla="val 48321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400" dirty="0"/>
          </a:p>
        </p:txBody>
      </p:sp>
      <p:sp>
        <p:nvSpPr>
          <p:cNvPr id="21" name="Text Box 2">
            <a:extLst>
              <a:ext uri="{FF2B5EF4-FFF2-40B4-BE49-F238E27FC236}">
                <a16:creationId xmlns:a16="http://schemas.microsoft.com/office/drawing/2014/main" id="{FD976E48-E907-440B-AF1A-356022B19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522" y="1563488"/>
            <a:ext cx="10300956" cy="71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21920" tIns="60960" rIns="121920" bIns="6096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1067"/>
              </a:spcAft>
            </a:pPr>
            <a:r>
              <a:rPr lang="ca-ES" sz="2400" b="1" dirty="0">
                <a:solidFill>
                  <a:schemeClr val="accent4"/>
                </a:solidFill>
                <a:latin typeface="Calibri"/>
                <a:ea typeface="Calibri" panose="020F0502020204030204" pitchFamily="34" charset="0"/>
                <a:cs typeface="Calibri"/>
              </a:rPr>
              <a:t>A single sneeze can release </a:t>
            </a:r>
            <a:r>
              <a:rPr lang="ca-ES" sz="2400" b="1" dirty="0">
                <a:solidFill>
                  <a:srgbClr val="FF0000"/>
                </a:solidFill>
                <a:latin typeface="Calibri"/>
                <a:ea typeface="Calibri" panose="020F0502020204030204" pitchFamily="34" charset="0"/>
                <a:cs typeface="Calibri"/>
              </a:rPr>
              <a:t>40,000</a:t>
            </a:r>
            <a:r>
              <a:rPr lang="ca-ES" sz="2400" b="1" dirty="0">
                <a:solidFill>
                  <a:schemeClr val="accent4"/>
                </a:solidFill>
                <a:latin typeface="Calibri"/>
                <a:ea typeface="Calibri" panose="020F0502020204030204" pitchFamily="34" charset="0"/>
                <a:cs typeface="Calibri"/>
              </a:rPr>
              <a:t> virus-</a:t>
            </a:r>
            <a:r>
              <a:rPr lang="ca-ES" sz="2400" b="1" dirty="0" err="1">
                <a:solidFill>
                  <a:schemeClr val="accent4"/>
                </a:solidFill>
                <a:latin typeface="Calibri"/>
                <a:ea typeface="Calibri" panose="020F0502020204030204" pitchFamily="34" charset="0"/>
                <a:cs typeface="Calibri"/>
              </a:rPr>
              <a:t>containing</a:t>
            </a:r>
            <a:r>
              <a:rPr lang="ca-ES" sz="2400" b="1" dirty="0">
                <a:solidFill>
                  <a:schemeClr val="accent4"/>
                </a:solidFill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ca-ES" sz="2400" b="1" dirty="0" err="1">
                <a:solidFill>
                  <a:schemeClr val="accent4"/>
                </a:solidFill>
                <a:latin typeface="Calibri"/>
                <a:ea typeface="Calibri" panose="020F0502020204030204" pitchFamily="34" charset="0"/>
                <a:cs typeface="Calibri"/>
              </a:rPr>
              <a:t>droplets</a:t>
            </a:r>
            <a:endParaRPr lang="ca-ES" sz="2133" b="1" dirty="0">
              <a:solidFill>
                <a:schemeClr val="accent4"/>
              </a:solidFill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59DECE2-1FB3-4B55-9E9F-8A00A47F517B}"/>
              </a:ext>
            </a:extLst>
          </p:cNvPr>
          <p:cNvSpPr/>
          <p:nvPr/>
        </p:nvSpPr>
        <p:spPr>
          <a:xfrm>
            <a:off x="2663465" y="6219847"/>
            <a:ext cx="9551097" cy="194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67">
                <a:latin typeface="Avenir Roman" panose="02000503020000020003"/>
                <a:cs typeface="Calibri" panose="020F0502020204030204" pitchFamily="34" charset="0"/>
              </a:rPr>
              <a:t>[3]  Bourouiba.L et al. : “Violent expiatory events: on coughing and sneezing”. Massachusetts Institute of Technology (MIT). Journal of Fluid Mechanics. Vol 745, Cambridge University Press. 2014</a:t>
            </a:r>
            <a:endParaRPr lang="ca-ES" sz="667">
              <a:latin typeface="Avenir Roman" panose="02000503020000020003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9176835-E548-4A3C-A453-F3D7068890B4}"/>
              </a:ext>
            </a:extLst>
          </p:cNvPr>
          <p:cNvSpPr/>
          <p:nvPr/>
        </p:nvSpPr>
        <p:spPr>
          <a:xfrm>
            <a:off x="6281444" y="3499801"/>
            <a:ext cx="1725568" cy="169243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E6FFC6A-91D6-424A-B2EC-E6C22B4B60ED}"/>
              </a:ext>
            </a:extLst>
          </p:cNvPr>
          <p:cNvSpPr/>
          <p:nvPr/>
        </p:nvSpPr>
        <p:spPr>
          <a:xfrm>
            <a:off x="6415722" y="3911316"/>
            <a:ext cx="1500180" cy="913392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sz="1067">
                <a:solidFill>
                  <a:schemeClr val="bg1"/>
                </a:solidFill>
                <a:latin typeface="Avenir Roman" panose="02000503020000020003"/>
              </a:rPr>
              <a:t>Smaller particles (less than 5 µm) will remain in the air for many minutes or even hours.</a:t>
            </a:r>
          </a:p>
          <a:p>
            <a:pPr algn="ctr"/>
            <a:r>
              <a:rPr lang="en-US" sz="1067" b="1">
                <a:solidFill>
                  <a:schemeClr val="bg1"/>
                </a:solidFill>
                <a:latin typeface="Avenir Roman" panose="02000503020000020003"/>
                <a:cs typeface="Calibri"/>
              </a:rPr>
              <a:t>(WHO)</a:t>
            </a:r>
            <a:endParaRPr lang="en-GB" sz="1067" b="1">
              <a:solidFill>
                <a:schemeClr val="bg1"/>
              </a:solidFill>
              <a:latin typeface="Avenir Roman" panose="02000503020000020003"/>
              <a:cs typeface="Calibri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B6C0E1D-B24B-47AE-9243-CC65EDC9ADB4}"/>
              </a:ext>
            </a:extLst>
          </p:cNvPr>
          <p:cNvSpPr/>
          <p:nvPr/>
        </p:nvSpPr>
        <p:spPr>
          <a:xfrm>
            <a:off x="5563169" y="2038567"/>
            <a:ext cx="1708985" cy="176696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24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F573580-30A0-40F5-884E-EAB1AE9648A4}"/>
              </a:ext>
            </a:extLst>
          </p:cNvPr>
          <p:cNvSpPr/>
          <p:nvPr/>
        </p:nvSpPr>
        <p:spPr>
          <a:xfrm>
            <a:off x="5618607" y="2398176"/>
            <a:ext cx="1587287" cy="1077603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sz="1067">
                <a:solidFill>
                  <a:schemeClr val="bg1"/>
                </a:solidFill>
                <a:latin typeface="Avenir Roman" panose="02000503020000020003"/>
              </a:rPr>
              <a:t>Larger particles (5 to 15 micrometers [µm]) will not immediately drop to the ground but will remain airborne for several minutes. </a:t>
            </a:r>
            <a:endParaRPr lang="en-GB" sz="1067" b="1">
              <a:solidFill>
                <a:schemeClr val="bg1"/>
              </a:solidFill>
              <a:latin typeface="Avenir Roman" panose="02000503020000020003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59AF2C-5B29-4104-B2E8-7C48D4BB284B}"/>
              </a:ext>
            </a:extLst>
          </p:cNvPr>
          <p:cNvSpPr/>
          <p:nvPr/>
        </p:nvSpPr>
        <p:spPr>
          <a:xfrm>
            <a:off x="0" y="6411661"/>
            <a:ext cx="12192000" cy="44633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04C342-35F7-4B76-BE74-7654B9DD6FE4}"/>
              </a:ext>
            </a:extLst>
          </p:cNvPr>
          <p:cNvSpPr/>
          <p:nvPr/>
        </p:nvSpPr>
        <p:spPr>
          <a:xfrm>
            <a:off x="0" y="6457403"/>
            <a:ext cx="12175595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Aft>
                <a:spcPts val="167"/>
              </a:spcAft>
            </a:pPr>
            <a:r>
              <a:rPr lang="en-GB" sz="1600">
                <a:solidFill>
                  <a:schemeClr val="bg1"/>
                </a:solidFill>
                <a:latin typeface="Avenir Roman" panose="02000503020000020003"/>
                <a:cs typeface="Calibri"/>
              </a:rPr>
              <a:t>Small droplets can travel up to 8 meters at speeds of up to 320 km/h and be carried around by the air conditioning system</a:t>
            </a:r>
            <a:r>
              <a:rPr lang="en-GB" sz="1333" baseline="30000">
                <a:solidFill>
                  <a:schemeClr val="bg1"/>
                </a:solidFill>
                <a:latin typeface="Avenir Roman" panose="02000503020000020003"/>
              </a:rPr>
              <a:t>[3]</a:t>
            </a:r>
            <a:endParaRPr lang="en-US" sz="1333" baseline="30000">
              <a:solidFill>
                <a:schemeClr val="bg1"/>
              </a:solidFill>
              <a:latin typeface="Avenir Roman" panose="02000503020000020003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1550089-911D-4C6F-A7DB-FE5A4F974112}"/>
              </a:ext>
            </a:extLst>
          </p:cNvPr>
          <p:cNvSpPr/>
          <p:nvPr/>
        </p:nvSpPr>
        <p:spPr>
          <a:xfrm>
            <a:off x="4153767" y="5945490"/>
            <a:ext cx="8060795" cy="201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167"/>
              </a:spcAft>
            </a:pPr>
            <a:r>
              <a:rPr lang="en-US" sz="667">
                <a:latin typeface="Avenir Roman" panose="02000503020000020003"/>
                <a:cs typeface="Calibri" panose="020F0502020204030204" pitchFamily="34" charset="0"/>
              </a:rPr>
              <a:t>[1] </a:t>
            </a:r>
            <a:r>
              <a:rPr lang="en-US" sz="1067" baseline="30000">
                <a:solidFill>
                  <a:schemeClr val="bg1"/>
                </a:solidFill>
                <a:latin typeface="Avenir Roman" panose="02000503020000020003"/>
              </a:rPr>
              <a:t>*</a:t>
            </a:r>
            <a:r>
              <a:rPr lang="en-GB" sz="667">
                <a:latin typeface="Avenir Roman" panose="02000503020000020003"/>
              </a:rPr>
              <a:t>Tang JW et al.: “Factors involved in the aerosol transmission of infection and control of ventilation in healthcare premises”. Journal of Hospital Infection, 2006</a:t>
            </a:r>
            <a:endParaRPr lang="en-US" sz="667">
              <a:latin typeface="Avenir Roman" panose="02000503020000020003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84220A-5F51-4DAE-B396-E76E95158817}"/>
              </a:ext>
            </a:extLst>
          </p:cNvPr>
          <p:cNvSpPr/>
          <p:nvPr/>
        </p:nvSpPr>
        <p:spPr>
          <a:xfrm>
            <a:off x="9730531" y="1538250"/>
            <a:ext cx="3978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>
                <a:solidFill>
                  <a:schemeClr val="accent2">
                    <a:lumMod val="50000"/>
                  </a:schemeClr>
                </a:solidFill>
                <a:latin typeface="Avenir Roman" panose="02000503020000020003"/>
              </a:rPr>
              <a:t>[1] </a:t>
            </a:r>
          </a:p>
        </p:txBody>
      </p:sp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5AF0E1AE-2154-46C5-A432-8E8C23D11C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893" y="0"/>
            <a:ext cx="1790187" cy="600579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DFEA4F47-9168-43A2-BE49-D48847DFAB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2" y="23933"/>
            <a:ext cx="270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6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33B8EDC-2319-43ED-A3B8-5B3558DF46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5702" y="4848996"/>
            <a:ext cx="1464381" cy="1426571"/>
          </a:xfrm>
          <a:prstGeom prst="ellipse">
            <a:avLst/>
          </a:prstGeom>
        </p:spPr>
      </p:pic>
      <p:pic>
        <p:nvPicPr>
          <p:cNvPr id="11" name="Picture 10" descr="A picture containing graphics, drawing&#10;&#10;Description automatically generated">
            <a:extLst>
              <a:ext uri="{FF2B5EF4-FFF2-40B4-BE49-F238E27FC236}">
                <a16:creationId xmlns:a16="http://schemas.microsoft.com/office/drawing/2014/main" id="{092B4810-88DC-4822-9817-54FCE4FD98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5239" y="4858691"/>
            <a:ext cx="1415592" cy="1423592"/>
          </a:xfrm>
          <a:prstGeom prst="ellipse">
            <a:avLst/>
          </a:prstGeom>
        </p:spPr>
      </p:pic>
      <p:pic>
        <p:nvPicPr>
          <p:cNvPr id="9" name="Picture 8" descr="A picture containing drawing, mirror&#10;&#10;Description automatically generated">
            <a:extLst>
              <a:ext uri="{FF2B5EF4-FFF2-40B4-BE49-F238E27FC236}">
                <a16:creationId xmlns:a16="http://schemas.microsoft.com/office/drawing/2014/main" id="{4395905A-A994-41F5-B35E-63D6253CD4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6834" y="2818710"/>
            <a:ext cx="1437399" cy="1430476"/>
          </a:xfrm>
          <a:prstGeom prst="ellipse">
            <a:avLst/>
          </a:prstGeom>
        </p:spPr>
      </p:pic>
      <p:pic>
        <p:nvPicPr>
          <p:cNvPr id="4" name="Picture 3" descr="A picture containing mirror&#10;&#10;Description automatically generated">
            <a:extLst>
              <a:ext uri="{FF2B5EF4-FFF2-40B4-BE49-F238E27FC236}">
                <a16:creationId xmlns:a16="http://schemas.microsoft.com/office/drawing/2014/main" id="{3B2B7A5B-9F3B-4C80-B83F-24DEC348AA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7200" y="2806417"/>
            <a:ext cx="1471669" cy="1464584"/>
          </a:xfrm>
          <a:prstGeom prst="ellipse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5DDBB0-7A54-4078-99BE-6F3D912C7505}"/>
              </a:ext>
            </a:extLst>
          </p:cNvPr>
          <p:cNvSpPr txBox="1"/>
          <p:nvPr/>
        </p:nvSpPr>
        <p:spPr>
          <a:xfrm>
            <a:off x="728133" y="1688418"/>
            <a:ext cx="10753195" cy="42257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2400">
                <a:latin typeface="Avenir Roman" panose="02000503020000020003"/>
              </a:rPr>
              <a:t>INFECTION PREVENTION &amp; CONTROL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6AC2F8-86F3-48AA-9560-73CDC9362333}"/>
              </a:ext>
            </a:extLst>
          </p:cNvPr>
          <p:cNvSpPr/>
          <p:nvPr/>
        </p:nvSpPr>
        <p:spPr>
          <a:xfrm>
            <a:off x="0" y="2"/>
            <a:ext cx="12192000" cy="150878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42D43F7-AF13-4C24-A49D-04CBEB856D91}"/>
              </a:ext>
            </a:extLst>
          </p:cNvPr>
          <p:cNvSpPr txBox="1">
            <a:spLocks/>
          </p:cNvSpPr>
          <p:nvPr/>
        </p:nvSpPr>
        <p:spPr>
          <a:xfrm>
            <a:off x="-48682" y="266615"/>
            <a:ext cx="12224119" cy="123763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67"/>
              </a:spcAft>
              <a:buNone/>
            </a:pPr>
            <a:r>
              <a:rPr lang="en-US" sz="6400" b="1" baseline="30000">
                <a:solidFill>
                  <a:schemeClr val="bg2"/>
                </a:solidFill>
                <a:latin typeface="Signika Negative" pitchFamily="2" charset="0"/>
              </a:rPr>
              <a:t>THE SOLUTION</a:t>
            </a:r>
            <a:endParaRPr lang="en-US" sz="6400">
              <a:solidFill>
                <a:schemeClr val="bg2"/>
              </a:solidFill>
              <a:latin typeface="Avenir Roman" panose="02000503020000020003" pitchFamily="2" charset="0"/>
            </a:endParaRP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67612D20-AD0A-45B3-91CB-DE7D286D1C3E}"/>
              </a:ext>
            </a:extLst>
          </p:cNvPr>
          <p:cNvSpPr txBox="1">
            <a:spLocks/>
          </p:cNvSpPr>
          <p:nvPr/>
        </p:nvSpPr>
        <p:spPr>
          <a:xfrm>
            <a:off x="1191508" y="2298049"/>
            <a:ext cx="3600027" cy="3440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4 disease transmission routes</a:t>
            </a:r>
            <a:endParaRPr lang="ca-ES" sz="1467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16A5BE-FF2A-4114-B959-1593E86F57C7}"/>
              </a:ext>
            </a:extLst>
          </p:cNvPr>
          <p:cNvSpPr/>
          <p:nvPr/>
        </p:nvSpPr>
        <p:spPr>
          <a:xfrm>
            <a:off x="1396776" y="4306958"/>
            <a:ext cx="1373960" cy="2886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167"/>
              </a:spcAft>
              <a:tabLst>
                <a:tab pos="3599937" algn="ctr"/>
                <a:tab pos="7199873" algn="r"/>
              </a:tabLst>
            </a:pPr>
            <a:r>
              <a:rPr lang="en-US" sz="1467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 contact</a:t>
            </a:r>
            <a:endParaRPr lang="ca-ES" sz="2133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BC5FBE9-61F3-4D7C-BFB1-6ACD8F9D67D7}"/>
              </a:ext>
            </a:extLst>
          </p:cNvPr>
          <p:cNvSpPr/>
          <p:nvPr/>
        </p:nvSpPr>
        <p:spPr>
          <a:xfrm>
            <a:off x="1372650" y="6295326"/>
            <a:ext cx="1422213" cy="33585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167"/>
              </a:spcAft>
              <a:tabLst>
                <a:tab pos="3599937" algn="ctr"/>
                <a:tab pos="7199873" algn="r"/>
              </a:tabLst>
            </a:pPr>
            <a:r>
              <a:rPr lang="en-US" sz="1467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Droplets</a:t>
            </a:r>
            <a:endParaRPr lang="ca-ES" sz="2133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F7ECA9-5C89-4E15-A8B3-5F7BD551FDF7}"/>
              </a:ext>
            </a:extLst>
          </p:cNvPr>
          <p:cNvSpPr/>
          <p:nvPr/>
        </p:nvSpPr>
        <p:spPr>
          <a:xfrm>
            <a:off x="3052993" y="6266307"/>
            <a:ext cx="1473007" cy="36487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167"/>
              </a:spcAft>
              <a:tabLst>
                <a:tab pos="3599937" algn="ctr"/>
                <a:tab pos="7199873" algn="r"/>
              </a:tabLst>
            </a:pPr>
            <a:r>
              <a:rPr lang="en-US" sz="1467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Airborne</a:t>
            </a:r>
            <a:endParaRPr lang="ca-ES" sz="2133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BA1A0E0-5041-4B94-8EC1-453C438B040F}"/>
              </a:ext>
            </a:extLst>
          </p:cNvPr>
          <p:cNvSpPr/>
          <p:nvPr/>
        </p:nvSpPr>
        <p:spPr>
          <a:xfrm>
            <a:off x="3052993" y="4306960"/>
            <a:ext cx="1481473" cy="2886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167"/>
              </a:spcAft>
              <a:tabLst>
                <a:tab pos="3599937" algn="ctr"/>
                <a:tab pos="7199873" algn="r"/>
              </a:tabLst>
            </a:pPr>
            <a:r>
              <a:rPr lang="en-US" sz="1467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Indirect contact</a:t>
            </a:r>
            <a:endParaRPr lang="ca-ES" sz="2133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EE7D20B-C798-450D-BA30-D0CA5507FA10}"/>
              </a:ext>
            </a:extLst>
          </p:cNvPr>
          <p:cNvGrpSpPr/>
          <p:nvPr/>
        </p:nvGrpSpPr>
        <p:grpSpPr>
          <a:xfrm>
            <a:off x="6485657" y="2397244"/>
            <a:ext cx="944128" cy="944161"/>
            <a:chOff x="0" y="0"/>
            <a:chExt cx="663910" cy="66391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982440C-0532-4969-BD44-247D2C875AA8}"/>
                </a:ext>
              </a:extLst>
            </p:cNvPr>
            <p:cNvSpPr/>
            <p:nvPr/>
          </p:nvSpPr>
          <p:spPr>
            <a:xfrm>
              <a:off x="0" y="0"/>
              <a:ext cx="663910" cy="66391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a-ES" sz="2400">
                <a:solidFill>
                  <a:schemeClr val="tx1"/>
                </a:solidFill>
              </a:endParaRPr>
            </a:p>
          </p:txBody>
        </p:sp>
        <p:pic>
          <p:nvPicPr>
            <p:cNvPr id="58" name="Picture 5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E6ACA084-C060-4C35-AB84-808C74B857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888" t="14180" r="22856" b="15927"/>
            <a:stretch/>
          </p:blipFill>
          <p:spPr bwMode="auto">
            <a:xfrm>
              <a:off x="71561" y="71562"/>
              <a:ext cx="499745" cy="50863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15BB7333-570B-4DBF-8D51-48D8FC2CCCAC}"/>
              </a:ext>
            </a:extLst>
          </p:cNvPr>
          <p:cNvSpPr/>
          <p:nvPr/>
        </p:nvSpPr>
        <p:spPr>
          <a:xfrm>
            <a:off x="6131040" y="3491944"/>
            <a:ext cx="1568697" cy="309397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 algn="ctr">
              <a:spcAft>
                <a:spcPts val="167"/>
              </a:spcAft>
              <a:tabLst>
                <a:tab pos="3599937" algn="ctr"/>
                <a:tab pos="7199873" algn="r"/>
              </a:tabLst>
            </a:pPr>
            <a:r>
              <a:rPr lang="en-US" sz="1467">
                <a:solidFill>
                  <a:srgbClr val="002060"/>
                </a:solidFill>
                <a:latin typeface="Calibri"/>
                <a:cs typeface="Calibri"/>
              </a:rPr>
              <a:t>Washing hands</a:t>
            </a:r>
            <a:endParaRPr lang="ca-ES" sz="1467">
              <a:solidFill>
                <a:srgbClr val="002060"/>
              </a:solidFill>
              <a:latin typeface="Calibri"/>
              <a:cs typeface="Calibri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3A63D1E-871F-40E9-9001-A73B0E510CB0}"/>
              </a:ext>
            </a:extLst>
          </p:cNvPr>
          <p:cNvGrpSpPr/>
          <p:nvPr/>
        </p:nvGrpSpPr>
        <p:grpSpPr>
          <a:xfrm>
            <a:off x="7702738" y="2394265"/>
            <a:ext cx="956775" cy="945215"/>
            <a:chOff x="0" y="0"/>
            <a:chExt cx="675640" cy="66391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D7C961C-ABB7-4C18-8AE9-9BE694413A47}"/>
                </a:ext>
              </a:extLst>
            </p:cNvPr>
            <p:cNvSpPr/>
            <p:nvPr/>
          </p:nvSpPr>
          <p:spPr>
            <a:xfrm>
              <a:off x="0" y="0"/>
              <a:ext cx="663910" cy="66391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ca-ES" sz="2400">
                <a:solidFill>
                  <a:schemeClr val="tx1"/>
                </a:solidFill>
              </a:endParaRPr>
            </a:p>
          </p:txBody>
        </p:sp>
        <p:pic>
          <p:nvPicPr>
            <p:cNvPr id="54" name="Picture 53" descr="A picture containing drawing, mug&#10;&#10;Description automatically generated">
              <a:extLst>
                <a:ext uri="{FF2B5EF4-FFF2-40B4-BE49-F238E27FC236}">
                  <a16:creationId xmlns:a16="http://schemas.microsoft.com/office/drawing/2014/main" id="{62489CC3-8A04-478A-AA37-1B22FCE1C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47708"/>
              <a:ext cx="675640" cy="582295"/>
            </a:xfrm>
            <a:prstGeom prst="rect">
              <a:avLst/>
            </a:prstGeom>
          </p:spPr>
        </p:pic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88818D57-4449-454D-9721-264D7DCA83C9}"/>
              </a:ext>
            </a:extLst>
          </p:cNvPr>
          <p:cNvSpPr/>
          <p:nvPr/>
        </p:nvSpPr>
        <p:spPr>
          <a:xfrm>
            <a:off x="7428766" y="3492217"/>
            <a:ext cx="1568695" cy="30955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Aft>
                <a:spcPts val="167"/>
              </a:spcAft>
              <a:tabLst>
                <a:tab pos="3599937" algn="ctr"/>
                <a:tab pos="7199873" algn="r"/>
              </a:tabLst>
            </a:pPr>
            <a:r>
              <a:rPr lang="en-US" sz="1467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Masks</a:t>
            </a:r>
            <a:endParaRPr lang="ca-ES" sz="1467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6FDCA9B-18D3-4671-BB09-E862DE49CF49}"/>
              </a:ext>
            </a:extLst>
          </p:cNvPr>
          <p:cNvSpPr/>
          <p:nvPr/>
        </p:nvSpPr>
        <p:spPr>
          <a:xfrm>
            <a:off x="5897177" y="4119280"/>
            <a:ext cx="5943600" cy="1039531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 algn="ctr">
              <a:tabLst>
                <a:tab pos="3599937" algn="ctr"/>
                <a:tab pos="7199873" algn="r"/>
              </a:tabLst>
            </a:pPr>
            <a:r>
              <a:rPr lang="ca-ES" sz="1867" dirty="0">
                <a:latin typeface="Avenir Roman" panose="02000503020000020003"/>
                <a:cs typeface="Calibri"/>
              </a:rPr>
              <a:t> </a:t>
            </a:r>
            <a:r>
              <a:rPr lang="en-GB" sz="1867" dirty="0">
                <a:latin typeface="Avenir Roman" panose="02000503020000020003"/>
                <a:cs typeface="Calibri"/>
              </a:rPr>
              <a:t>Current</a:t>
            </a:r>
            <a:r>
              <a:rPr lang="ca-ES" sz="1867" dirty="0">
                <a:latin typeface="Avenir Roman" panose="02000503020000020003"/>
                <a:cs typeface="Calibri"/>
              </a:rPr>
              <a:t> infection prevention protocols do not properly address one of the most important disease transmission routes: </a:t>
            </a:r>
            <a:r>
              <a:rPr lang="ca-ES" sz="1867" b="1" dirty="0">
                <a:solidFill>
                  <a:schemeClr val="accent4"/>
                </a:solidFill>
                <a:latin typeface="Avenir Roman" panose="02000503020000020003"/>
                <a:cs typeface="Calibri"/>
              </a:rPr>
              <a:t>AIRBORNE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4F4C5DB-6245-47EA-B230-335F7AAB1D9A}"/>
              </a:ext>
            </a:extLst>
          </p:cNvPr>
          <p:cNvSpPr/>
          <p:nvPr/>
        </p:nvSpPr>
        <p:spPr>
          <a:xfrm>
            <a:off x="6104283" y="6040852"/>
            <a:ext cx="5522527" cy="76077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tabLst>
                <a:tab pos="3599937" algn="ctr"/>
                <a:tab pos="7199873" algn="r"/>
              </a:tabLst>
            </a:pPr>
            <a:r>
              <a:rPr lang="ca-ES" sz="1467">
                <a:latin typeface="Avenir Roman" panose="02000503020000020003"/>
                <a:ea typeface="Calibri" panose="020F0502020204030204" pitchFamily="34" charset="0"/>
                <a:cs typeface="Calibri" panose="020F0502020204030204" pitchFamily="34" charset="0"/>
              </a:rPr>
              <a:t>To tackle droplet and airborne disease transmission routes</a:t>
            </a:r>
            <a:endParaRPr lang="ca-ES" sz="1467">
              <a:latin typeface="Avenir Roman" panose="02000503020000020003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67"/>
              </a:spcAft>
              <a:tabLst>
                <a:tab pos="3599937" algn="ctr"/>
                <a:tab pos="7199873" algn="r"/>
              </a:tabLst>
            </a:pPr>
            <a:r>
              <a:rPr lang="ca-ES" sz="1467">
                <a:latin typeface="Avenir Roman" panose="02000503020000020003"/>
                <a:ea typeface="Calibri" panose="020F0502020204030204" pitchFamily="34" charset="0"/>
                <a:cs typeface="Calibri" panose="020F0502020204030204" pitchFamily="34" charset="0"/>
              </a:rPr>
              <a:t>(and reduce direct and indirect contact transmission routes)</a:t>
            </a:r>
            <a:endParaRPr lang="ca-ES" sz="1467">
              <a:latin typeface="Avenir Roman" panose="02000503020000020003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2" name="Straight Arrow Connector 13">
            <a:extLst>
              <a:ext uri="{FF2B5EF4-FFF2-40B4-BE49-F238E27FC236}">
                <a16:creationId xmlns:a16="http://schemas.microsoft.com/office/drawing/2014/main" id="{66230E14-AA82-40BC-9C17-AD7936ED275C}"/>
              </a:ext>
            </a:extLst>
          </p:cNvPr>
          <p:cNvCxnSpPr>
            <a:cxnSpLocks/>
          </p:cNvCxnSpPr>
          <p:nvPr/>
        </p:nvCxnSpPr>
        <p:spPr>
          <a:xfrm flipV="1">
            <a:off x="5553929" y="2626178"/>
            <a:ext cx="0" cy="350541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riángulo isósceles 3">
            <a:extLst>
              <a:ext uri="{FF2B5EF4-FFF2-40B4-BE49-F238E27FC236}">
                <a16:creationId xmlns:a16="http://schemas.microsoft.com/office/drawing/2014/main" id="{0D66B536-F0EE-4B57-97C3-240236519060}"/>
              </a:ext>
            </a:extLst>
          </p:cNvPr>
          <p:cNvSpPr/>
          <p:nvPr/>
        </p:nvSpPr>
        <p:spPr>
          <a:xfrm rot="10800000">
            <a:off x="7836812" y="5195889"/>
            <a:ext cx="2256251" cy="250695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761582A-779B-43C0-B8D3-4356DFE53BA2}"/>
              </a:ext>
            </a:extLst>
          </p:cNvPr>
          <p:cNvSpPr/>
          <p:nvPr/>
        </p:nvSpPr>
        <p:spPr>
          <a:xfrm>
            <a:off x="8936962" y="2402547"/>
            <a:ext cx="944708" cy="94521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40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D54FC91-8262-4204-BAC2-808BD6778063}"/>
              </a:ext>
            </a:extLst>
          </p:cNvPr>
          <p:cNvSpPr/>
          <p:nvPr/>
        </p:nvSpPr>
        <p:spPr>
          <a:xfrm>
            <a:off x="8588447" y="3492216"/>
            <a:ext cx="1568695" cy="309552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 algn="ctr">
              <a:spcAft>
                <a:spcPts val="167"/>
              </a:spcAft>
              <a:tabLst>
                <a:tab pos="3599937" algn="ctr"/>
                <a:tab pos="7199873" algn="r"/>
              </a:tabLst>
            </a:pPr>
            <a:r>
              <a:rPr lang="en-US" sz="1467">
                <a:solidFill>
                  <a:srgbClr val="002060"/>
                </a:solidFill>
                <a:latin typeface="Calibri"/>
                <a:cs typeface="Calibri"/>
              </a:rPr>
              <a:t>Cleaning </a:t>
            </a:r>
            <a:endParaRPr lang="ca-ES" sz="1467">
              <a:solidFill>
                <a:srgbClr val="002060"/>
              </a:solidFill>
              <a:latin typeface="Calibri"/>
              <a:cs typeface="Calibri"/>
            </a:endParaRPr>
          </a:p>
          <a:p>
            <a:pPr algn="ctr">
              <a:spcAft>
                <a:spcPts val="167"/>
              </a:spcAft>
              <a:tabLst>
                <a:tab pos="3599937" algn="ctr"/>
                <a:tab pos="7199873" algn="r"/>
              </a:tabLst>
            </a:pPr>
            <a:r>
              <a:rPr lang="en-US" sz="1467">
                <a:solidFill>
                  <a:srgbClr val="002060"/>
                </a:solidFill>
                <a:latin typeface="Calibri"/>
                <a:cs typeface="Calibri"/>
              </a:rPr>
              <a:t>surfaces</a:t>
            </a:r>
            <a:endParaRPr lang="ca-ES" sz="1467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7F57FB-798F-4600-B17B-81A9903709C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8561" y="2454002"/>
            <a:ext cx="436907" cy="832500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859DEC29-7384-4236-8E82-68153605AB7C}"/>
              </a:ext>
            </a:extLst>
          </p:cNvPr>
          <p:cNvSpPr/>
          <p:nvPr/>
        </p:nvSpPr>
        <p:spPr>
          <a:xfrm>
            <a:off x="1363408" y="2818709"/>
            <a:ext cx="1440000" cy="144000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400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EDFD5BA-193E-4684-879D-F4435B5F3AFB}"/>
              </a:ext>
            </a:extLst>
          </p:cNvPr>
          <p:cNvSpPr/>
          <p:nvPr/>
        </p:nvSpPr>
        <p:spPr>
          <a:xfrm>
            <a:off x="3049353" y="2818709"/>
            <a:ext cx="1440000" cy="144000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400">
              <a:solidFill>
                <a:schemeClr val="tx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B0ECF18-FFF1-4B5C-BB20-38F245A39A90}"/>
              </a:ext>
            </a:extLst>
          </p:cNvPr>
          <p:cNvSpPr/>
          <p:nvPr/>
        </p:nvSpPr>
        <p:spPr>
          <a:xfrm>
            <a:off x="3061537" y="4849507"/>
            <a:ext cx="1440000" cy="144000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400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1AABE43-EF06-4A6C-9650-A5DED8FD5ADA}"/>
              </a:ext>
            </a:extLst>
          </p:cNvPr>
          <p:cNvSpPr/>
          <p:nvPr/>
        </p:nvSpPr>
        <p:spPr>
          <a:xfrm>
            <a:off x="1363408" y="4848632"/>
            <a:ext cx="1440000" cy="144000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40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8645DAE-77CE-4C7C-AEEF-E27DDC70FB75}"/>
              </a:ext>
            </a:extLst>
          </p:cNvPr>
          <p:cNvSpPr/>
          <p:nvPr/>
        </p:nvSpPr>
        <p:spPr>
          <a:xfrm>
            <a:off x="5993136" y="5479100"/>
            <a:ext cx="5943600" cy="1039531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 algn="ctr">
              <a:tabLst>
                <a:tab pos="3599937" algn="ctr"/>
                <a:tab pos="7199873" algn="r"/>
              </a:tabLst>
            </a:pPr>
            <a:r>
              <a:rPr lang="ca-ES" sz="1867" b="1" dirty="0">
                <a:latin typeface="Avenir Roman" panose="02000503020000020003"/>
                <a:cs typeface="Calibri"/>
              </a:rPr>
              <a:t>Air </a:t>
            </a:r>
            <a:r>
              <a:rPr lang="en-GB" sz="1867" b="1" dirty="0">
                <a:latin typeface="Avenir Roman" panose="02000503020000020003"/>
                <a:cs typeface="Calibri"/>
              </a:rPr>
              <a:t>purification</a:t>
            </a:r>
            <a:r>
              <a:rPr lang="ca-ES" sz="1867" b="1" dirty="0">
                <a:latin typeface="Avenir Roman" panose="02000503020000020003"/>
                <a:cs typeface="Calibri"/>
              </a:rPr>
              <a:t> and sterilisation devices are needed.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B5F9C59-7F35-45E0-8367-0E4714340A80}"/>
              </a:ext>
            </a:extLst>
          </p:cNvPr>
          <p:cNvSpPr/>
          <p:nvPr/>
        </p:nvSpPr>
        <p:spPr>
          <a:xfrm>
            <a:off x="10154506" y="2402546"/>
            <a:ext cx="944708" cy="94521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400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7E67518-7492-402F-B676-58136C38828C}"/>
              </a:ext>
            </a:extLst>
          </p:cNvPr>
          <p:cNvSpPr/>
          <p:nvPr/>
        </p:nvSpPr>
        <p:spPr>
          <a:xfrm>
            <a:off x="9880534" y="3492216"/>
            <a:ext cx="1568695" cy="309552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 algn="ctr">
              <a:spcAft>
                <a:spcPts val="167"/>
              </a:spcAft>
              <a:tabLst>
                <a:tab pos="3599937" algn="ctr"/>
                <a:tab pos="7199873" algn="r"/>
              </a:tabLst>
            </a:pPr>
            <a:r>
              <a:rPr lang="en-GB" sz="1467" dirty="0">
                <a:solidFill>
                  <a:srgbClr val="002060"/>
                </a:solidFill>
                <a:latin typeface="Calibri"/>
                <a:cs typeface="Calibri"/>
              </a:rPr>
              <a:t>Sterilising</a:t>
            </a:r>
          </a:p>
          <a:p>
            <a:pPr algn="ctr">
              <a:spcAft>
                <a:spcPts val="167"/>
              </a:spcAft>
              <a:tabLst>
                <a:tab pos="3599937" algn="ctr"/>
                <a:tab pos="7199873" algn="r"/>
              </a:tabLst>
            </a:pPr>
            <a:r>
              <a:rPr lang="en-US" sz="1467" dirty="0">
                <a:solidFill>
                  <a:srgbClr val="002060"/>
                </a:solidFill>
                <a:latin typeface="Calibri"/>
                <a:cs typeface="Calibri"/>
              </a:rPr>
              <a:t>the air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7A4E42B-0345-4113-9EAC-265F417F158E}"/>
              </a:ext>
            </a:extLst>
          </p:cNvPr>
          <p:cNvSpPr/>
          <p:nvPr/>
        </p:nvSpPr>
        <p:spPr>
          <a:xfrm>
            <a:off x="9886145" y="2343981"/>
            <a:ext cx="1481473" cy="288689"/>
          </a:xfrm>
          <a:prstGeom prst="rect">
            <a:avLst/>
          </a:prstGeom>
        </p:spPr>
        <p:txBody>
          <a:bodyPr wrap="square" anchor="t">
            <a:noAutofit/>
          </a:bodyPr>
          <a:lstStyle/>
          <a:p>
            <a:pPr algn="ctr">
              <a:spcAft>
                <a:spcPts val="167"/>
              </a:spcAft>
              <a:tabLst>
                <a:tab pos="3599937" algn="ctr"/>
                <a:tab pos="7199873" algn="r"/>
              </a:tabLst>
            </a:pPr>
            <a:r>
              <a:rPr lang="en-US" sz="5867">
                <a:solidFill>
                  <a:schemeClr val="bg1"/>
                </a:solidFill>
                <a:latin typeface="Calibri"/>
                <a:cs typeface="Calibri"/>
              </a:rPr>
              <a:t>?</a:t>
            </a:r>
            <a:endParaRPr lang="en-US" sz="5867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498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2">
            <a:extLst>
              <a:ext uri="{FF2B5EF4-FFF2-40B4-BE49-F238E27FC236}">
                <a16:creationId xmlns:a16="http://schemas.microsoft.com/office/drawing/2014/main" id="{EFC1DD06-CF1E-48BB-B4DF-C4F8935ECC75}"/>
              </a:ext>
            </a:extLst>
          </p:cNvPr>
          <p:cNvSpPr txBox="1">
            <a:spLocks/>
          </p:cNvSpPr>
          <p:nvPr/>
        </p:nvSpPr>
        <p:spPr>
          <a:xfrm>
            <a:off x="449977" y="236556"/>
            <a:ext cx="4500138" cy="124486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67"/>
              </a:spcAft>
              <a:buNone/>
            </a:pPr>
            <a:r>
              <a:rPr lang="en-US" sz="6400" b="1" baseline="30000" dirty="0">
                <a:solidFill>
                  <a:schemeClr val="accent1">
                    <a:lumMod val="75000"/>
                  </a:schemeClr>
                </a:solidFill>
                <a:latin typeface="+mj-lt"/>
                <a:ea typeface="Franchise" pitchFamily="49" charset="0"/>
              </a:rPr>
              <a:t>THE SOLUTION</a:t>
            </a:r>
            <a:endParaRPr lang="en-US" sz="6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99CEAB-90AA-4E2A-8CC1-16CBD6267105}"/>
              </a:ext>
            </a:extLst>
          </p:cNvPr>
          <p:cNvSpPr txBox="1"/>
          <p:nvPr/>
        </p:nvSpPr>
        <p:spPr>
          <a:xfrm>
            <a:off x="513305" y="2003342"/>
            <a:ext cx="4376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spcBef>
                <a:spcPts val="1333"/>
              </a:spcBef>
              <a:buSzPct val="100000"/>
            </a:pPr>
            <a:r>
              <a:rPr lang="en-US" dirty="0"/>
              <a:t>Install the highest certified clean air technology, which kills 99.9999% of all respiratory viruses in </a:t>
            </a:r>
            <a:r>
              <a:rPr lang="en-US" b="1" dirty="0"/>
              <a:t>a single air pass.</a:t>
            </a:r>
          </a:p>
        </p:txBody>
      </p:sp>
      <p:sp>
        <p:nvSpPr>
          <p:cNvPr id="10" name="Triángulo isósceles 3">
            <a:extLst>
              <a:ext uri="{FF2B5EF4-FFF2-40B4-BE49-F238E27FC236}">
                <a16:creationId xmlns:a16="http://schemas.microsoft.com/office/drawing/2014/main" id="{9862F8AC-6585-43B2-9E42-5F11DE3A54C4}"/>
              </a:ext>
            </a:extLst>
          </p:cNvPr>
          <p:cNvSpPr/>
          <p:nvPr/>
        </p:nvSpPr>
        <p:spPr>
          <a:xfrm rot="10800000">
            <a:off x="2269451" y="3309632"/>
            <a:ext cx="853869" cy="227327"/>
          </a:xfrm>
          <a:prstGeom prst="triangle">
            <a:avLst>
              <a:gd name="adj" fmla="val 48321"/>
            </a:avLst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1867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807345-EB57-44F4-AD16-56ED6A0592EF}"/>
              </a:ext>
            </a:extLst>
          </p:cNvPr>
          <p:cNvSpPr/>
          <p:nvPr/>
        </p:nvSpPr>
        <p:spPr>
          <a:xfrm>
            <a:off x="454081" y="3869828"/>
            <a:ext cx="4500140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spcBef>
                <a:spcPts val="1333"/>
              </a:spcBef>
              <a:buSzPct val="100000"/>
            </a:pPr>
            <a:r>
              <a:rPr lang="en-US" sz="1867" dirty="0">
                <a:solidFill>
                  <a:schemeClr val="accent3">
                    <a:lumMod val="75000"/>
                  </a:schemeClr>
                </a:solidFill>
                <a:latin typeface="Avenir Roman" panose="02000503020000020003"/>
              </a:rPr>
              <a:t>CUSTOMERS CAN RELAX KNOWING THAT THEY ARE IN A SAFE ENVIRONMENT</a:t>
            </a:r>
          </a:p>
        </p:txBody>
      </p:sp>
      <p:pic>
        <p:nvPicPr>
          <p:cNvPr id="3" name="Picture 2" descr="A picture containing indoor, cup, sitting, toothbrush&#10;&#10;Description automatically generated">
            <a:extLst>
              <a:ext uri="{FF2B5EF4-FFF2-40B4-BE49-F238E27FC236}">
                <a16:creationId xmlns:a16="http://schemas.microsoft.com/office/drawing/2014/main" id="{A7E7576C-795F-4F8E-85CF-150F317D9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-5704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17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2">
            <a:extLst>
              <a:ext uri="{FF2B5EF4-FFF2-40B4-BE49-F238E27FC236}">
                <a16:creationId xmlns:a16="http://schemas.microsoft.com/office/drawing/2014/main" id="{25AE9DDF-6007-4ACF-BEA9-BA416DAB2DC5}"/>
              </a:ext>
            </a:extLst>
          </p:cNvPr>
          <p:cNvSpPr txBox="1">
            <a:spLocks/>
          </p:cNvSpPr>
          <p:nvPr/>
        </p:nvSpPr>
        <p:spPr>
          <a:xfrm>
            <a:off x="0" y="311923"/>
            <a:ext cx="12192000" cy="65016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67"/>
              </a:spcAft>
              <a:buNone/>
            </a:pPr>
            <a:r>
              <a:rPr lang="en-US" sz="5400" b="1" baseline="30000" dirty="0">
                <a:solidFill>
                  <a:schemeClr val="accent1">
                    <a:lumMod val="75000"/>
                  </a:schemeClr>
                </a:solidFill>
                <a:latin typeface="Barlow" panose="00000500000000000000" pitchFamily="2" charset="0"/>
              </a:rPr>
              <a:t>THINGS TO CONSIDER WHEN REVIEWING </a:t>
            </a:r>
            <a:br>
              <a:rPr lang="en-US" sz="5400" b="1" baseline="30000" dirty="0">
                <a:solidFill>
                  <a:schemeClr val="accent1">
                    <a:lumMod val="75000"/>
                  </a:schemeClr>
                </a:solidFill>
                <a:latin typeface="Barlow" panose="00000500000000000000" pitchFamily="2" charset="0"/>
              </a:rPr>
            </a:br>
            <a:r>
              <a:rPr lang="en-US" sz="5400" b="1" baseline="30000" dirty="0">
                <a:solidFill>
                  <a:schemeClr val="accent1">
                    <a:lumMod val="75000"/>
                  </a:schemeClr>
                </a:solidFill>
                <a:latin typeface="Barlow" panose="00000500000000000000" pitchFamily="2" charset="0"/>
              </a:rPr>
              <a:t>AIR CLEANING TECHNOLOGY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8875F3-2730-534D-A270-2273CC283F24}"/>
              </a:ext>
            </a:extLst>
          </p:cNvPr>
          <p:cNvGrpSpPr/>
          <p:nvPr/>
        </p:nvGrpSpPr>
        <p:grpSpPr>
          <a:xfrm>
            <a:off x="270766" y="1752969"/>
            <a:ext cx="2520000" cy="4514495"/>
            <a:chOff x="244445" y="1484028"/>
            <a:chExt cx="2520000" cy="4514495"/>
          </a:xfrm>
        </p:grpSpPr>
        <p:pic>
          <p:nvPicPr>
            <p:cNvPr id="4" name="Picture 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E01D9C6-6386-4871-984D-C7A4980EC4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4758" y="1484028"/>
              <a:ext cx="2259374" cy="2158584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9DA1E08-6806-4909-93DA-7B3E8EC1436D}"/>
                </a:ext>
              </a:extLst>
            </p:cNvPr>
            <p:cNvSpPr/>
            <p:nvPr/>
          </p:nvSpPr>
          <p:spPr>
            <a:xfrm>
              <a:off x="244445" y="3905642"/>
              <a:ext cx="2520000" cy="2092881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n-ZA" sz="1400" b="1" dirty="0">
                  <a:ea typeface="Times New Roman" panose="02020603050405020304" pitchFamily="18" charset="0"/>
                </a:rPr>
                <a:t>How extensively has it been tested?</a:t>
              </a:r>
            </a:p>
            <a:p>
              <a:pPr lvl="0" algn="ctr">
                <a:spcAft>
                  <a:spcPts val="0"/>
                </a:spcAft>
              </a:pPr>
              <a:endParaRPr lang="en-ZA" sz="1400" dirty="0">
                <a:ea typeface="Times New Roman" panose="02020603050405020304" pitchFamily="18" charset="0"/>
              </a:endParaRPr>
            </a:p>
            <a:p>
              <a:pPr lvl="0" algn="ctr">
                <a:spcAft>
                  <a:spcPts val="0"/>
                </a:spcAft>
              </a:pPr>
              <a:r>
                <a:rPr lang="en-ZA" sz="1100" dirty="0">
                  <a:ea typeface="Times New Roman" panose="02020603050405020304" pitchFamily="18" charset="0"/>
                </a:rPr>
                <a:t>It’s important to know what pathogens the technology has been tested against. And, most importantly:</a:t>
              </a:r>
            </a:p>
            <a:p>
              <a:pPr lvl="0" algn="ctr">
                <a:spcAft>
                  <a:spcPts val="0"/>
                </a:spcAft>
              </a:pPr>
              <a:r>
                <a:rPr lang="en-ZA" sz="1100" dirty="0">
                  <a:ea typeface="Times New Roman" panose="02020603050405020304" pitchFamily="18" charset="0"/>
                </a:rPr>
                <a:t>Has it been tested against viruses?</a:t>
              </a:r>
            </a:p>
            <a:p>
              <a:pPr lvl="0" algn="ctr">
                <a:spcAft>
                  <a:spcPts val="0"/>
                </a:spcAft>
              </a:pPr>
              <a:endParaRPr lang="en-ZA" sz="1100" dirty="0">
                <a:ea typeface="Times New Roman" panose="02020603050405020304" pitchFamily="18" charset="0"/>
              </a:endParaRPr>
            </a:p>
            <a:p>
              <a:pPr algn="ctr"/>
              <a:r>
                <a:rPr lang="en-ZA" sz="1100" dirty="0">
                  <a:ea typeface="Times New Roman" panose="02020603050405020304" pitchFamily="18" charset="0"/>
                </a:rPr>
                <a:t>Another aspect to consider, is if the testing laboratory  is independent to the company and authorised/official</a:t>
              </a:r>
              <a:r>
                <a:rPr lang="en-ZA" sz="1050" dirty="0">
                  <a:ea typeface="Times New Roman" panose="02020603050405020304" pitchFamily="18" charset="0"/>
                </a:rPr>
                <a:t>. </a:t>
              </a:r>
              <a:endParaRPr lang="en-GB" sz="1050" dirty="0">
                <a:ea typeface="Calibri" panose="020F050202020403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A60E08F-CCBF-4847-B7C2-C60705AE7D32}"/>
              </a:ext>
            </a:extLst>
          </p:cNvPr>
          <p:cNvGrpSpPr/>
          <p:nvPr/>
        </p:nvGrpSpPr>
        <p:grpSpPr>
          <a:xfrm>
            <a:off x="3301879" y="1752969"/>
            <a:ext cx="2520000" cy="4514495"/>
            <a:chOff x="3301878" y="1484028"/>
            <a:chExt cx="2520000" cy="451449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D9F0C3F-9C67-4B7D-990D-B6470F622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84783" y="1484028"/>
              <a:ext cx="2158584" cy="2158584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179FC81-192A-49A9-85FD-A4703B357A1B}"/>
                </a:ext>
              </a:extLst>
            </p:cNvPr>
            <p:cNvSpPr/>
            <p:nvPr/>
          </p:nvSpPr>
          <p:spPr>
            <a:xfrm>
              <a:off x="3301878" y="3905642"/>
              <a:ext cx="2520000" cy="2092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n-ZA" sz="1400" b="1" dirty="0">
                  <a:ea typeface="Times New Roman" panose="02020603050405020304" pitchFamily="18" charset="0"/>
                </a:rPr>
                <a:t>Does it achieve a single air pass kill rate?</a:t>
              </a:r>
            </a:p>
            <a:p>
              <a:pPr lvl="0" algn="ctr">
                <a:spcAft>
                  <a:spcPts val="0"/>
                </a:spcAft>
              </a:pPr>
              <a:endParaRPr lang="en-ZA" sz="1400" b="1" dirty="0">
                <a:ea typeface="Calibri" panose="020F0502020204030204" pitchFamily="34" charset="0"/>
              </a:endParaRPr>
            </a:p>
            <a:p>
              <a:pPr lvl="0" algn="ctr">
                <a:spcAft>
                  <a:spcPts val="0"/>
                </a:spcAft>
              </a:pPr>
              <a:r>
                <a:rPr lang="en-GB" sz="1100" dirty="0">
                  <a:ea typeface="Calibri" panose="020F0502020204030204" pitchFamily="34" charset="0"/>
                </a:rPr>
                <a:t>Some companies will advertise 99.9999% efficiency, without advertising the testing methods.</a:t>
              </a:r>
            </a:p>
            <a:p>
              <a:pPr lvl="0" algn="ctr">
                <a:spcAft>
                  <a:spcPts val="0"/>
                </a:spcAft>
              </a:pPr>
              <a:endParaRPr lang="en-GB" sz="1100" dirty="0">
                <a:ea typeface="Calibri" panose="020F0502020204030204" pitchFamily="34" charset="0"/>
              </a:endParaRPr>
            </a:p>
            <a:p>
              <a:pPr lvl="0" algn="ctr">
                <a:spcAft>
                  <a:spcPts val="0"/>
                </a:spcAft>
              </a:pPr>
              <a:r>
                <a:rPr lang="en-GB" sz="1100" dirty="0">
                  <a:ea typeface="Calibri" panose="020F0502020204030204" pitchFamily="34" charset="0"/>
                </a:rPr>
                <a:t>If they don’t have single pass kill rates, their units may help to distribute viruses into the air, increasing cross contamination.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241B81B-C032-094F-8DCB-FFC4DC08D2AC}"/>
              </a:ext>
            </a:extLst>
          </p:cNvPr>
          <p:cNvGrpSpPr/>
          <p:nvPr/>
        </p:nvGrpSpPr>
        <p:grpSpPr>
          <a:xfrm>
            <a:off x="6370122" y="1752969"/>
            <a:ext cx="2546320" cy="4853049"/>
            <a:chOff x="6359311" y="1484028"/>
            <a:chExt cx="2546320" cy="485304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72153B8-4330-4794-941E-70748B782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44413" y="1484028"/>
              <a:ext cx="2158584" cy="2158584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4927832-2C90-4FD2-B344-432232809D4F}"/>
                </a:ext>
              </a:extLst>
            </p:cNvPr>
            <p:cNvSpPr/>
            <p:nvPr/>
          </p:nvSpPr>
          <p:spPr>
            <a:xfrm>
              <a:off x="6359311" y="3905642"/>
              <a:ext cx="2546320" cy="2431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n-ZA" sz="1400" b="1" dirty="0">
                  <a:ea typeface="Times New Roman" panose="02020603050405020304" pitchFamily="18" charset="0"/>
                </a:rPr>
                <a:t>Can it properly control </a:t>
              </a:r>
            </a:p>
            <a:p>
              <a:pPr lvl="0" algn="ctr">
                <a:spcAft>
                  <a:spcPts val="0"/>
                </a:spcAft>
              </a:pPr>
              <a:r>
                <a:rPr lang="en-ZA" sz="1400" b="1" dirty="0">
                  <a:ea typeface="Times New Roman" panose="02020603050405020304" pitchFamily="18" charset="0"/>
                </a:rPr>
                <a:t>the airflow?</a:t>
              </a:r>
            </a:p>
            <a:p>
              <a:pPr lvl="0" algn="ctr">
                <a:spcAft>
                  <a:spcPts val="0"/>
                </a:spcAft>
              </a:pPr>
              <a:endParaRPr lang="en-ZA" sz="1400" dirty="0">
                <a:ea typeface="Calibri" panose="020F0502020204030204" pitchFamily="34" charset="0"/>
              </a:endParaRPr>
            </a:p>
            <a:p>
              <a:pPr lvl="0" algn="ctr">
                <a:spcAft>
                  <a:spcPts val="0"/>
                </a:spcAft>
              </a:pPr>
              <a:r>
                <a:rPr lang="en-GB" sz="1100" dirty="0">
                  <a:ea typeface="Calibri" panose="020F0502020204030204" pitchFamily="34" charset="0"/>
                </a:rPr>
                <a:t>Our technology aims to take contaminated air out of the breathing zone as quickly as possible and get it through the unit where viruses get killed. </a:t>
              </a:r>
            </a:p>
            <a:p>
              <a:pPr lvl="0" algn="ctr">
                <a:spcAft>
                  <a:spcPts val="0"/>
                </a:spcAft>
              </a:pPr>
              <a:r>
                <a:rPr lang="en-GB" sz="1100" dirty="0">
                  <a:ea typeface="Calibri" panose="020F0502020204030204" pitchFamily="34" charset="0"/>
                </a:rPr>
                <a:t>Then, it pushes sterilized air back into the breathing zone, where it matters most.</a:t>
              </a:r>
            </a:p>
            <a:p>
              <a:pPr algn="ctr"/>
              <a:r>
                <a:rPr lang="en-GB" sz="1100" dirty="0">
                  <a:solidFill>
                    <a:srgbClr val="000000"/>
                  </a:solidFill>
                  <a:latin typeface="Barlow" panose="00000500000000000000" pitchFamily="2" charset="0"/>
                  <a:ea typeface="Times New Roman" panose="02020603050405020304" pitchFamily="18" charset="0"/>
                </a:rPr>
                <a:t>It manages a room air exchanges very quickly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121746-FEFA-8345-B277-FA3ABF8164F3}"/>
              </a:ext>
            </a:extLst>
          </p:cNvPr>
          <p:cNvGrpSpPr/>
          <p:nvPr/>
        </p:nvGrpSpPr>
        <p:grpSpPr>
          <a:xfrm>
            <a:off x="9401235" y="1752969"/>
            <a:ext cx="2520000" cy="4175940"/>
            <a:chOff x="9427555" y="1484028"/>
            <a:chExt cx="2520000" cy="4175940"/>
          </a:xfrm>
        </p:grpSpPr>
        <p:pic>
          <p:nvPicPr>
            <p:cNvPr id="12" name="Picture 11" descr="A close up of a sign&#10;&#10;Description automatically generated">
              <a:extLst>
                <a:ext uri="{FF2B5EF4-FFF2-40B4-BE49-F238E27FC236}">
                  <a16:creationId xmlns:a16="http://schemas.microsoft.com/office/drawing/2014/main" id="{1A4CCBF0-32D5-4103-A02D-597F22948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04043" y="1484028"/>
              <a:ext cx="2158584" cy="2158584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A3B7665-7C4C-44C4-9C7E-1F93E6171086}"/>
                </a:ext>
              </a:extLst>
            </p:cNvPr>
            <p:cNvSpPr/>
            <p:nvPr/>
          </p:nvSpPr>
          <p:spPr>
            <a:xfrm>
              <a:off x="9427555" y="3905642"/>
              <a:ext cx="25200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n-GB" sz="1400" b="1" dirty="0">
                  <a:ea typeface="Times New Roman" panose="02020603050405020304" pitchFamily="18" charset="0"/>
                </a:rPr>
                <a:t>How much has it been implemented? </a:t>
              </a:r>
            </a:p>
            <a:p>
              <a:pPr lvl="0" algn="ctr">
                <a:spcAft>
                  <a:spcPts val="0"/>
                </a:spcAft>
              </a:pPr>
              <a:endParaRPr lang="en-GB" sz="1400" dirty="0">
                <a:ea typeface="Calibri" panose="020F0502020204030204" pitchFamily="34" charset="0"/>
              </a:endParaRPr>
            </a:p>
            <a:p>
              <a:pPr lvl="0" algn="ctr">
                <a:spcAft>
                  <a:spcPts val="0"/>
                </a:spcAft>
              </a:pPr>
              <a:r>
                <a:rPr lang="en-GB" sz="1100" dirty="0">
                  <a:ea typeface="Calibri" panose="020F0502020204030204" pitchFamily="34" charset="0"/>
                </a:rPr>
                <a:t>For the past 16 years, our technology has been focused on killing airborne viruses and has since been installed in over 80% of hospitals in South Korea, all lung examination rooms, most universities, and more.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2465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E581E6-4A7C-4ADD-80A0-AC9E53ACA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924" y="1333773"/>
            <a:ext cx="5713663" cy="5159102"/>
          </a:xfr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1194D7FE-545C-4A2B-87C5-09A408A83E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8678"/>
            <a:ext cx="10515600" cy="132556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167"/>
              </a:spcAft>
              <a:buNone/>
            </a:pPr>
            <a:r>
              <a:rPr lang="en-US" sz="4600" b="1" baseline="30000" dirty="0">
                <a:solidFill>
                  <a:schemeClr val="accent1">
                    <a:lumMod val="75000"/>
                  </a:schemeClr>
                </a:solidFill>
                <a:latin typeface="Barlow" panose="00000500000000000000" pitchFamily="2" charset="0"/>
              </a:rPr>
              <a:t>WHAT IS AIRFLOW CONTROL?</a:t>
            </a:r>
          </a:p>
        </p:txBody>
      </p:sp>
      <p:pic>
        <p:nvPicPr>
          <p:cNvPr id="8" name="Picture 7" descr="A picture containing kite&#10;&#10;Description automatically generated">
            <a:extLst>
              <a:ext uri="{FF2B5EF4-FFF2-40B4-BE49-F238E27FC236}">
                <a16:creationId xmlns:a16="http://schemas.microsoft.com/office/drawing/2014/main" id="{721CB137-F961-4EDE-B0BE-2F5C71BC89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923" y="1333772"/>
            <a:ext cx="5713664" cy="51591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F39A90-B529-489C-9180-213AB4BABDA7}"/>
              </a:ext>
            </a:extLst>
          </p:cNvPr>
          <p:cNvSpPr txBox="1"/>
          <p:nvPr/>
        </p:nvSpPr>
        <p:spPr>
          <a:xfrm>
            <a:off x="640896" y="1996168"/>
            <a:ext cx="5225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airflow is not controlled, droplets and aerosols can linger in the air for hours, even after people have left a room.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7BACEF-7F46-40F6-80A3-5F2F0B3DBC1E}"/>
              </a:ext>
            </a:extLst>
          </p:cNvPr>
          <p:cNvSpPr txBox="1"/>
          <p:nvPr/>
        </p:nvSpPr>
        <p:spPr>
          <a:xfrm>
            <a:off x="640896" y="3175907"/>
            <a:ext cx="52251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Viruskiller</a:t>
            </a:r>
            <a:r>
              <a:rPr lang="en-US" dirty="0"/>
              <a:t>™ unit constantly draws contaminated air down and away from the breathing zone, sterilizes it in a single air pass and releases virus-free air back into the breathing zone, pushing contaminated air and repeating the cycle.</a:t>
            </a:r>
          </a:p>
          <a:p>
            <a:endParaRPr lang="en-US" dirty="0"/>
          </a:p>
          <a:p>
            <a:r>
              <a:rPr lang="en-US" dirty="0"/>
              <a:t>The breathing zone, which is the most important, is continuously filled with sterilized air, while contaminated air is pulled down and away.</a:t>
            </a:r>
          </a:p>
          <a:p>
            <a:r>
              <a:rPr lang="en-US" dirty="0"/>
              <a:t>This is proper airflow control.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230E286-10F8-4359-A614-C97B786D004E}"/>
              </a:ext>
            </a:extLst>
          </p:cNvPr>
          <p:cNvSpPr/>
          <p:nvPr/>
        </p:nvSpPr>
        <p:spPr>
          <a:xfrm>
            <a:off x="640896" y="6324201"/>
            <a:ext cx="5133561" cy="5337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4565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">
      <a:majorFont>
        <a:latin typeface="Barlow Extra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DC97FC8150DD49AD465F8A73657C42" ma:contentTypeVersion="12" ma:contentTypeDescription="Create a new document." ma:contentTypeScope="" ma:versionID="142ac6b852c0de95a1de9cdf32ac665c">
  <xsd:schema xmlns:xsd="http://www.w3.org/2001/XMLSchema" xmlns:xs="http://www.w3.org/2001/XMLSchema" xmlns:p="http://schemas.microsoft.com/office/2006/metadata/properties" xmlns:ns2="066e983a-f1d7-4d3c-91db-252f29f3e159" xmlns:ns3="2e35a3c0-6932-4795-bc29-a2b24e509738" targetNamespace="http://schemas.microsoft.com/office/2006/metadata/properties" ma:root="true" ma:fieldsID="3b94046b80bdaa2027dd855cec36128d" ns2:_="" ns3:_="">
    <xsd:import namespace="066e983a-f1d7-4d3c-91db-252f29f3e159"/>
    <xsd:import namespace="2e35a3c0-6932-4795-bc29-a2b24e5097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e983a-f1d7-4d3c-91db-252f29f3e1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35a3c0-6932-4795-bc29-a2b24e50973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F511D9-D253-457C-8ECB-710A8588BA00}">
  <ds:schemaRefs>
    <ds:schemaRef ds:uri="http://purl.org/dc/terms/"/>
    <ds:schemaRef ds:uri="2d603902-ee57-423c-9dc6-df60c22380a0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d68acf46-32af-44bb-90a4-afb4635eac9d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FA37138-F47A-496A-AB09-02731A3823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AAE0C8-B53C-4633-9BB5-3764478D7BD4}"/>
</file>

<file path=docProps/app.xml><?xml version="1.0" encoding="utf-8"?>
<Properties xmlns="http://schemas.openxmlformats.org/officeDocument/2006/extended-properties" xmlns:vt="http://schemas.openxmlformats.org/officeDocument/2006/docPropsVTypes">
  <TotalTime>21121</TotalTime>
  <Words>1920</Words>
  <Application>Microsoft Office PowerPoint</Application>
  <PresentationFormat>Widescreen</PresentationFormat>
  <Paragraphs>351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STXinwei</vt:lpstr>
      <vt:lpstr>STZhongsong</vt:lpstr>
      <vt:lpstr>Arial</vt:lpstr>
      <vt:lpstr>Avenir Roman</vt:lpstr>
      <vt:lpstr>Barlow</vt:lpstr>
      <vt:lpstr>Barlow ExtraBold</vt:lpstr>
      <vt:lpstr>Calibri</vt:lpstr>
      <vt:lpstr>Signika Negative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AIRFLOW CONTROL?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eoghan</dc:creator>
  <cp:lastModifiedBy>David J</cp:lastModifiedBy>
  <cp:revision>57</cp:revision>
  <dcterms:created xsi:type="dcterms:W3CDTF">2020-05-31T20:25:28Z</dcterms:created>
  <dcterms:modified xsi:type="dcterms:W3CDTF">2020-08-15T10:02:09Z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0x01010063DC97FC8150DD49AD465F8A73657C42</vt:lpwstr>
  </property>
</Properties>
</file>