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5" r:id="rId5"/>
    <p:sldId id="266" r:id="rId6"/>
    <p:sldId id="257" r:id="rId7"/>
    <p:sldId id="269" r:id="rId8"/>
    <p:sldId id="263" r:id="rId9"/>
    <p:sldId id="276" r:id="rId10"/>
    <p:sldId id="270" r:id="rId11"/>
    <p:sldId id="271" r:id="rId12"/>
    <p:sldId id="274" r:id="rId13"/>
    <p:sldId id="264" r:id="rId14"/>
    <p:sldId id="278" r:id="rId15"/>
    <p:sldId id="273"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snapToObjects="1">
      <p:cViewPr varScale="1">
        <p:scale>
          <a:sx n="119" d="100"/>
          <a:sy n="119" d="100"/>
        </p:scale>
        <p:origin x="12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2E1AF45-8FF6-F644-87A0-E301D65C59C3}"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378326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E1AF45-8FF6-F644-87A0-E301D65C59C3}"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3689158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E1AF45-8FF6-F644-87A0-E301D65C59C3}"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254591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2E1AF45-8FF6-F644-87A0-E301D65C59C3}"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57609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E1AF45-8FF6-F644-87A0-E301D65C59C3}" type="datetimeFigureOut">
              <a:rPr lang="en-GB" smtClean="0"/>
              <a:t>26/11/2020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251681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2E1AF45-8FF6-F644-87A0-E301D65C59C3}"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104451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2E1AF45-8FF6-F644-87A0-E301D65C59C3}" type="datetimeFigureOut">
              <a:rPr lang="en-GB" smtClean="0"/>
              <a:t>26/11/2020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92053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2E1AF45-8FF6-F644-87A0-E301D65C59C3}" type="datetimeFigureOut">
              <a:rPr lang="en-GB" smtClean="0"/>
              <a:t>26/11/2020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144204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1AF45-8FF6-F644-87A0-E301D65C59C3}" type="datetimeFigureOut">
              <a:rPr lang="en-GB" smtClean="0"/>
              <a:t>26/11/2020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206737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2E1AF45-8FF6-F644-87A0-E301D65C59C3}"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201180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62E1AF45-8FF6-F644-87A0-E301D65C59C3}" type="datetimeFigureOut">
              <a:rPr lang="en-GB" smtClean="0"/>
              <a:t>26/11/2020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6CA275-69FB-5648-9EE9-928D9FC7F778}" type="slidenum">
              <a:rPr lang="en-GB" smtClean="0"/>
              <a:t>‹#›</a:t>
            </a:fld>
            <a:endParaRPr lang="en-GB"/>
          </a:p>
        </p:txBody>
      </p:sp>
    </p:spTree>
    <p:extLst>
      <p:ext uri="{BB962C8B-B14F-4D97-AF65-F5344CB8AC3E}">
        <p14:creationId xmlns:p14="http://schemas.microsoft.com/office/powerpoint/2010/main" val="303096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62E1AF45-8FF6-F644-87A0-E301D65C59C3}" type="datetimeFigureOut">
              <a:rPr lang="en-GB" smtClean="0"/>
              <a:t>26/11/2020</a:t>
            </a:fld>
            <a:endParaRPr lang="en-GB"/>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56CA275-69FB-5648-9EE9-928D9FC7F778}" type="slidenum">
              <a:rPr lang="en-GB" smtClean="0"/>
              <a:t>‹#›</a:t>
            </a:fld>
            <a:endParaRPr lang="en-GB"/>
          </a:p>
        </p:txBody>
      </p:sp>
    </p:spTree>
    <p:extLst>
      <p:ext uri="{BB962C8B-B14F-4D97-AF65-F5344CB8AC3E}">
        <p14:creationId xmlns:p14="http://schemas.microsoft.com/office/powerpoint/2010/main" val="395360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bruceandtaralive.com/" TargetMode="Externa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84067650/ce97bc6f3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431515" y="1254641"/>
            <a:ext cx="5692838" cy="1491127"/>
          </a:xfrm>
        </p:spPr>
        <p:txBody>
          <a:bodyPr>
            <a:noAutofit/>
          </a:bodyPr>
          <a:lstStyle/>
          <a:p>
            <a:r>
              <a:rPr lang="en-GB" sz="4000" cap="small" dirty="0">
                <a:latin typeface="Oriya MN" pitchFamily="2" charset="0"/>
                <a:cs typeface="Oriya MN" pitchFamily="2" charset="0"/>
              </a:rPr>
              <a:t>The Inside Track On Intimate Weddings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340241" y="2969231"/>
            <a:ext cx="5784112" cy="2167848"/>
          </a:xfrm>
        </p:spPr>
        <p:txBody>
          <a:bodyPr>
            <a:normAutofit lnSpcReduction="10000"/>
          </a:bodyPr>
          <a:lstStyle/>
          <a:p>
            <a:pPr algn="l"/>
            <a:endParaRPr lang="en-GB" sz="2000" dirty="0">
              <a:latin typeface="Oriya MN" pitchFamily="2" charset="0"/>
              <a:cs typeface="Oriya MN" pitchFamily="2" charset="0"/>
            </a:endParaRPr>
          </a:p>
          <a:p>
            <a:r>
              <a:rPr lang="en-GB" sz="3200" dirty="0">
                <a:latin typeface="Oriya MN" pitchFamily="2" charset="0"/>
                <a:cs typeface="Oriya MN" pitchFamily="2" charset="0"/>
              </a:rPr>
              <a:t>A conversation with Wedding Planners</a:t>
            </a:r>
          </a:p>
          <a:p>
            <a:endParaRPr lang="en-GB" sz="2000" dirty="0">
              <a:latin typeface="Oriya MN" pitchFamily="2" charset="0"/>
              <a:cs typeface="Oriya MN" pitchFamily="2" charset="0"/>
            </a:endParaRPr>
          </a:p>
          <a:p>
            <a:r>
              <a:rPr lang="en-GB" sz="3200" dirty="0">
                <a:latin typeface="Oriya MN" pitchFamily="2" charset="0"/>
                <a:cs typeface="Oriya MN" pitchFamily="2" charset="0"/>
              </a:rPr>
              <a:t>Tara Fay &amp; Bruce Russell</a:t>
            </a:r>
          </a:p>
        </p:txBody>
      </p:sp>
      <p:pic>
        <p:nvPicPr>
          <p:cNvPr id="6" name="Picture 5" descr="A group of people standing in front of a store&#10;&#10;Description automatically generated">
            <a:extLst>
              <a:ext uri="{FF2B5EF4-FFF2-40B4-BE49-F238E27FC236}">
                <a16:creationId xmlns:a16="http://schemas.microsoft.com/office/drawing/2014/main" id="{7ED2CF41-C835-644D-B926-9248ED4FB633}"/>
              </a:ext>
            </a:extLst>
          </p:cNvPr>
          <p:cNvPicPr>
            <a:picLocks noChangeAspect="1"/>
          </p:cNvPicPr>
          <p:nvPr/>
        </p:nvPicPr>
        <p:blipFill>
          <a:blip r:embed="rId2"/>
          <a:stretch>
            <a:fillRect/>
          </a:stretch>
        </p:blipFill>
        <p:spPr>
          <a:xfrm>
            <a:off x="6501984" y="0"/>
            <a:ext cx="2642016" cy="5715000"/>
          </a:xfrm>
          <a:prstGeom prst="rect">
            <a:avLst/>
          </a:prstGeom>
        </p:spPr>
      </p:pic>
      <p:pic>
        <p:nvPicPr>
          <p:cNvPr id="7" name="Picture 6">
            <a:extLst>
              <a:ext uri="{FF2B5EF4-FFF2-40B4-BE49-F238E27FC236}">
                <a16:creationId xmlns:a16="http://schemas.microsoft.com/office/drawing/2014/main" id="{F3C6F35B-B319-F249-AE3A-61A76A20BD53}"/>
              </a:ext>
            </a:extLst>
          </p:cNvPr>
          <p:cNvPicPr>
            <a:picLocks noChangeAspect="1"/>
          </p:cNvPicPr>
          <p:nvPr/>
        </p:nvPicPr>
        <p:blipFill>
          <a:blip r:embed="rId3"/>
          <a:stretch>
            <a:fillRect/>
          </a:stretch>
        </p:blipFill>
        <p:spPr>
          <a:xfrm>
            <a:off x="2255584" y="182526"/>
            <a:ext cx="2044700" cy="990600"/>
          </a:xfrm>
          <a:prstGeom prst="rect">
            <a:avLst/>
          </a:prstGeom>
        </p:spPr>
      </p:pic>
    </p:spTree>
    <p:extLst>
      <p:ext uri="{BB962C8B-B14F-4D97-AF65-F5344CB8AC3E}">
        <p14:creationId xmlns:p14="http://schemas.microsoft.com/office/powerpoint/2010/main" val="409407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1153631" y="223286"/>
            <a:ext cx="4157331" cy="1235644"/>
          </a:xfrm>
        </p:spPr>
        <p:txBody>
          <a:bodyPr>
            <a:normAutofit fontScale="90000"/>
          </a:bodyPr>
          <a:lstStyle/>
          <a:p>
            <a:r>
              <a:rPr lang="en-GB" sz="2800" cap="small" dirty="0">
                <a:latin typeface="Oriya MN" pitchFamily="2" charset="0"/>
                <a:cs typeface="Oriya MN" pitchFamily="2" charset="0"/>
              </a:rPr>
              <a:t/>
            </a:r>
            <a:br>
              <a:rPr lang="en-GB" sz="2800" cap="small" dirty="0">
                <a:latin typeface="Oriya MN" pitchFamily="2" charset="0"/>
                <a:cs typeface="Oriya MN" pitchFamily="2" charset="0"/>
              </a:rPr>
            </a:br>
            <a:r>
              <a:rPr lang="en-GB" sz="2800" cap="small" dirty="0">
                <a:latin typeface="Oriya MN" pitchFamily="2" charset="0"/>
                <a:cs typeface="Oriya MN" pitchFamily="2" charset="0"/>
              </a:rPr>
              <a:t/>
            </a:r>
            <a:br>
              <a:rPr lang="en-GB" sz="2800" cap="small" dirty="0">
                <a:latin typeface="Oriya MN" pitchFamily="2" charset="0"/>
                <a:cs typeface="Oriya MN" pitchFamily="2" charset="0"/>
              </a:rPr>
            </a:br>
            <a:r>
              <a:rPr lang="en-GB" sz="2800" cap="small" dirty="0">
                <a:latin typeface="Oriya MN" pitchFamily="2" charset="0"/>
                <a:cs typeface="Oriya MN" pitchFamily="2" charset="0"/>
              </a:rPr>
              <a:t/>
            </a:r>
            <a:br>
              <a:rPr lang="en-GB" sz="2800" cap="small" dirty="0">
                <a:latin typeface="Oriya MN" pitchFamily="2" charset="0"/>
                <a:cs typeface="Oriya MN" pitchFamily="2" charset="0"/>
              </a:rPr>
            </a:br>
            <a:r>
              <a:rPr lang="en-GB" sz="2800" cap="small" dirty="0">
                <a:latin typeface="Oriya MN" pitchFamily="2" charset="0"/>
                <a:cs typeface="Oriya MN" pitchFamily="2" charset="0"/>
              </a:rPr>
              <a:t>Selling Strategies</a:t>
            </a:r>
            <a:br>
              <a:rPr lang="en-GB" sz="2800" cap="small" dirty="0">
                <a:latin typeface="Oriya MN" pitchFamily="2" charset="0"/>
                <a:cs typeface="Oriya MN" pitchFamily="2" charset="0"/>
              </a:rPr>
            </a:br>
            <a:r>
              <a:rPr lang="en-GB" sz="2800" cap="small" dirty="0">
                <a:latin typeface="Oriya MN" pitchFamily="2" charset="0"/>
                <a:cs typeface="Oriya MN" pitchFamily="2" charset="0"/>
              </a:rPr>
              <a:t>Intimate Weddings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811657" y="1962364"/>
            <a:ext cx="5259533" cy="3444290"/>
          </a:xfrm>
        </p:spPr>
        <p:txBody>
          <a:bodyPr/>
          <a:lstStyle/>
          <a:p>
            <a:pPr marL="342900" indent="-342900" algn="l">
              <a:buFont typeface="Wingdings" pitchFamily="2" charset="2"/>
              <a:buChar char="§"/>
            </a:pPr>
            <a:r>
              <a:rPr lang="en-GB" sz="2000" dirty="0">
                <a:latin typeface="Oriya MN" pitchFamily="2" charset="0"/>
                <a:cs typeface="Oriya MN" pitchFamily="2" charset="0"/>
              </a:rPr>
              <a:t>One size doesn’t fit all</a:t>
            </a:r>
          </a:p>
          <a:p>
            <a:pPr marL="342900" indent="-342900" algn="l">
              <a:buFont typeface="Wingdings" pitchFamily="2" charset="2"/>
              <a:buChar char="§"/>
            </a:pPr>
            <a:r>
              <a:rPr lang="en-GB" sz="2000" dirty="0">
                <a:latin typeface="Oriya MN" pitchFamily="2" charset="0"/>
                <a:cs typeface="Oriya MN" pitchFamily="2" charset="0"/>
              </a:rPr>
              <a:t>The personal approach</a:t>
            </a:r>
          </a:p>
          <a:p>
            <a:pPr marL="342900" indent="-342900" algn="l">
              <a:buFont typeface="Wingdings" pitchFamily="2" charset="2"/>
              <a:buChar char="§"/>
            </a:pPr>
            <a:r>
              <a:rPr lang="en-GB" sz="2000" dirty="0">
                <a:latin typeface="Oriya MN" pitchFamily="2" charset="0"/>
                <a:cs typeface="Oriya MN" pitchFamily="2" charset="0"/>
              </a:rPr>
              <a:t>It’s all about the spend</a:t>
            </a:r>
          </a:p>
          <a:p>
            <a:pPr marL="342900" indent="-342900" algn="l">
              <a:buFont typeface="Wingdings" pitchFamily="2" charset="2"/>
              <a:buChar char="§"/>
            </a:pPr>
            <a:r>
              <a:rPr lang="en-GB" sz="2000" dirty="0">
                <a:latin typeface="Oriya MN" pitchFamily="2" charset="0"/>
                <a:cs typeface="Oriya MN" pitchFamily="2" charset="0"/>
              </a:rPr>
              <a:t>Communication &amp; Understanding</a:t>
            </a:r>
          </a:p>
          <a:p>
            <a:pPr algn="l"/>
            <a:endParaRPr lang="en-GB" dirty="0">
              <a:latin typeface="Mangal" panose="02040503050203030202" pitchFamily="18" charset="0"/>
              <a:cs typeface="Mangal" panose="02040503050203030202" pitchFamily="18" charset="0"/>
            </a:endParaRPr>
          </a:p>
        </p:txBody>
      </p:sp>
      <p:pic>
        <p:nvPicPr>
          <p:cNvPr id="7" name="Picture 6" descr="A person standing in front of a store&#10;&#10;Description automatically generated">
            <a:extLst>
              <a:ext uri="{FF2B5EF4-FFF2-40B4-BE49-F238E27FC236}">
                <a16:creationId xmlns:a16="http://schemas.microsoft.com/office/drawing/2014/main" id="{6DCF027D-2650-2E44-BFF3-4F5B23EFC260}"/>
              </a:ext>
            </a:extLst>
          </p:cNvPr>
          <p:cNvPicPr>
            <a:picLocks noChangeAspect="1"/>
          </p:cNvPicPr>
          <p:nvPr/>
        </p:nvPicPr>
        <p:blipFill>
          <a:blip r:embed="rId2"/>
          <a:stretch>
            <a:fillRect/>
          </a:stretch>
        </p:blipFill>
        <p:spPr>
          <a:xfrm>
            <a:off x="6573903" y="0"/>
            <a:ext cx="2642016" cy="5715000"/>
          </a:xfrm>
          <a:prstGeom prst="rect">
            <a:avLst/>
          </a:prstGeom>
        </p:spPr>
      </p:pic>
    </p:spTree>
    <p:extLst>
      <p:ext uri="{BB962C8B-B14F-4D97-AF65-F5344CB8AC3E}">
        <p14:creationId xmlns:p14="http://schemas.microsoft.com/office/powerpoint/2010/main" val="354789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340241" y="308346"/>
            <a:ext cx="5784112" cy="647151"/>
          </a:xfrm>
        </p:spPr>
        <p:txBody>
          <a:bodyPr>
            <a:normAutofit/>
          </a:bodyPr>
          <a:lstStyle/>
          <a:p>
            <a:r>
              <a:rPr lang="en-GB" sz="2800" cap="small" dirty="0">
                <a:latin typeface="Oriya MN" pitchFamily="2" charset="0"/>
                <a:cs typeface="Oriya MN" pitchFamily="2" charset="0"/>
              </a:rPr>
              <a:t>Recap</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575353" y="1458930"/>
            <a:ext cx="5383658" cy="3947723"/>
          </a:xfrm>
        </p:spPr>
        <p:txBody>
          <a:bodyPr/>
          <a:lstStyle/>
          <a:p>
            <a:pPr algn="l"/>
            <a:endParaRPr lang="en-GB" sz="2000" dirty="0">
              <a:latin typeface="Oriya MN" pitchFamily="2" charset="0"/>
              <a:cs typeface="Oriya MN" pitchFamily="2" charset="0"/>
            </a:endParaRPr>
          </a:p>
          <a:p>
            <a:pPr marL="285750" indent="-285750" algn="l">
              <a:buFont typeface="Wingdings" pitchFamily="2" charset="2"/>
              <a:buChar char="§"/>
            </a:pPr>
            <a:r>
              <a:rPr lang="en-GB" sz="2000" dirty="0">
                <a:latin typeface="Oriya MN" pitchFamily="2" charset="0"/>
                <a:cs typeface="Oriya MN" pitchFamily="2" charset="0"/>
              </a:rPr>
              <a:t>Open effective and clear communication will always win out</a:t>
            </a:r>
          </a:p>
          <a:p>
            <a:pPr marL="285750" indent="-285750" algn="l">
              <a:buFont typeface="Wingdings" pitchFamily="2" charset="2"/>
              <a:buChar char="§"/>
            </a:pPr>
            <a:r>
              <a:rPr lang="en-GB" sz="2000">
                <a:latin typeface="Oriya MN" pitchFamily="2" charset="0"/>
                <a:cs typeface="Oriya MN" pitchFamily="2" charset="0"/>
              </a:rPr>
              <a:t>Team buy-in </a:t>
            </a:r>
            <a:endParaRPr lang="en-GB" sz="2000" dirty="0">
              <a:latin typeface="Oriya MN" pitchFamily="2" charset="0"/>
              <a:cs typeface="Oriya MN" pitchFamily="2" charset="0"/>
            </a:endParaRPr>
          </a:p>
          <a:p>
            <a:pPr marL="285750" indent="-285750" algn="l">
              <a:buFont typeface="Wingdings" pitchFamily="2" charset="2"/>
              <a:buChar char="§"/>
            </a:pPr>
            <a:r>
              <a:rPr lang="en-GB" sz="2000" dirty="0">
                <a:latin typeface="Oriya MN" pitchFamily="2" charset="0"/>
                <a:cs typeface="Oriya MN" pitchFamily="2" charset="0"/>
              </a:rPr>
              <a:t>Empower and train your wedding professionals</a:t>
            </a:r>
          </a:p>
          <a:p>
            <a:pPr marL="285750" indent="-285750" algn="l">
              <a:buFont typeface="Wingdings" pitchFamily="2" charset="2"/>
              <a:buChar char="§"/>
            </a:pPr>
            <a:r>
              <a:rPr lang="en-GB" sz="2000" dirty="0">
                <a:latin typeface="Oriya MN" pitchFamily="2" charset="0"/>
                <a:cs typeface="Oriya MN" pitchFamily="2" charset="0"/>
              </a:rPr>
              <a:t>Simplify your sales process</a:t>
            </a:r>
          </a:p>
          <a:p>
            <a:pPr marL="285750" indent="-285750" algn="l">
              <a:buFont typeface="Wingdings" pitchFamily="2" charset="2"/>
              <a:buChar char="§"/>
            </a:pPr>
            <a:r>
              <a:rPr lang="en-GB" sz="2000" dirty="0">
                <a:latin typeface="Oriya MN" pitchFamily="2" charset="0"/>
                <a:cs typeface="Oriya MN" pitchFamily="2" charset="0"/>
              </a:rPr>
              <a:t>Look outside the box for revenue streams</a:t>
            </a:r>
          </a:p>
          <a:p>
            <a:pPr marL="285750" indent="-285750" algn="l">
              <a:buFont typeface="Wingdings" pitchFamily="2" charset="2"/>
              <a:buChar char="§"/>
            </a:pPr>
            <a:r>
              <a:rPr lang="en-GB" sz="2000" dirty="0">
                <a:latin typeface="Oriya MN" pitchFamily="2" charset="0"/>
                <a:cs typeface="Oriya MN" pitchFamily="2" charset="0"/>
              </a:rPr>
              <a:t>Adapt and train now for the long term</a:t>
            </a:r>
          </a:p>
          <a:p>
            <a:pPr marL="285750" indent="-285750" algn="l">
              <a:buFont typeface="Wingdings" pitchFamily="2" charset="2"/>
              <a:buChar char="§"/>
            </a:pPr>
            <a:r>
              <a:rPr lang="en-GB" sz="2000" dirty="0">
                <a:latin typeface="Oriya MN" pitchFamily="2" charset="0"/>
                <a:cs typeface="Oriya MN" pitchFamily="2" charset="0"/>
              </a:rPr>
              <a:t>Think beyond </a:t>
            </a:r>
            <a:r>
              <a:rPr lang="en-GB" sz="2000" dirty="0" err="1">
                <a:latin typeface="Oriya MN" pitchFamily="2" charset="0"/>
                <a:cs typeface="Oriya MN" pitchFamily="2" charset="0"/>
              </a:rPr>
              <a:t>Covid</a:t>
            </a:r>
            <a:endParaRPr lang="en-GB" sz="2000" dirty="0">
              <a:latin typeface="Oriya MN" pitchFamily="2" charset="0"/>
              <a:cs typeface="Oriya MN" pitchFamily="2" charset="0"/>
            </a:endParaRPr>
          </a:p>
          <a:p>
            <a:pPr marL="285750" indent="-285750" algn="l">
              <a:buFont typeface="Wingdings" pitchFamily="2" charset="2"/>
              <a:buChar char="§"/>
            </a:pPr>
            <a:endParaRPr lang="en-GB" sz="2000" dirty="0">
              <a:latin typeface="Oriya MN" pitchFamily="2" charset="0"/>
              <a:cs typeface="Oriya MN" pitchFamily="2" charset="0"/>
            </a:endParaRPr>
          </a:p>
          <a:p>
            <a:pPr algn="l"/>
            <a:endParaRPr lang="en-GB" sz="2000" dirty="0">
              <a:latin typeface="Oriya MN" pitchFamily="2" charset="0"/>
              <a:cs typeface="Oriya MN" pitchFamily="2" charset="0"/>
            </a:endParaRPr>
          </a:p>
          <a:p>
            <a:pPr algn="l"/>
            <a:endParaRPr lang="en-GB" dirty="0">
              <a:latin typeface="Mangal" panose="02040503050203030202" pitchFamily="18" charset="0"/>
              <a:cs typeface="Mangal" panose="02040503050203030202" pitchFamily="18" charset="0"/>
            </a:endParaRPr>
          </a:p>
        </p:txBody>
      </p:sp>
      <p:pic>
        <p:nvPicPr>
          <p:cNvPr id="5" name="Picture 4" descr="Two people looking at the camera&#10;&#10;Description automatically generated">
            <a:extLst>
              <a:ext uri="{FF2B5EF4-FFF2-40B4-BE49-F238E27FC236}">
                <a16:creationId xmlns:a16="http://schemas.microsoft.com/office/drawing/2014/main" id="{CC824029-3D49-CF48-9E32-34DD09647293}"/>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333119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385878" y="2250468"/>
            <a:ext cx="5692838" cy="990600"/>
          </a:xfrm>
        </p:spPr>
        <p:txBody>
          <a:bodyPr>
            <a:noAutofit/>
          </a:bodyPr>
          <a:lstStyle/>
          <a:p>
            <a:r>
              <a:rPr lang="en-GB" sz="4800" cap="small" dirty="0">
                <a:latin typeface="Oriya MN" pitchFamily="2" charset="0"/>
                <a:cs typeface="Oriya MN" pitchFamily="2" charset="0"/>
              </a:rPr>
              <a:t>Thank You!</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340241" y="4674742"/>
            <a:ext cx="5784112" cy="597274"/>
          </a:xfrm>
        </p:spPr>
        <p:txBody>
          <a:bodyPr>
            <a:normAutofit fontScale="85000" lnSpcReduction="20000"/>
          </a:bodyPr>
          <a:lstStyle/>
          <a:p>
            <a:r>
              <a:rPr lang="en-GB" sz="2000" dirty="0">
                <a:latin typeface="Oriya MN" pitchFamily="2" charset="0"/>
                <a:cs typeface="Oriya MN" pitchFamily="2" charset="0"/>
                <a:hlinkClick r:id="rId2">
                  <a:extLst>
                    <a:ext uri="{A12FA001-AC4F-418D-AE19-62706E023703}">
                      <ahyp:hlinkClr xmlns="" xmlns:ahyp="http://schemas.microsoft.com/office/drawing/2018/hyperlinkcolor" val="tx"/>
                    </a:ext>
                  </a:extLst>
                </a:hlinkClick>
              </a:rPr>
              <a:t>www.bruceandtaralive.com</a:t>
            </a:r>
            <a:endParaRPr lang="en-GB" sz="2000" dirty="0">
              <a:latin typeface="Oriya MN" pitchFamily="2" charset="0"/>
              <a:cs typeface="Oriya MN" pitchFamily="2" charset="0"/>
            </a:endParaRPr>
          </a:p>
          <a:p>
            <a:r>
              <a:rPr lang="en-GB" sz="2000" dirty="0">
                <a:latin typeface="Oriya MN" pitchFamily="2" charset="0"/>
                <a:cs typeface="Oriya MN" pitchFamily="2" charset="0"/>
              </a:rPr>
              <a:t>@</a:t>
            </a:r>
            <a:r>
              <a:rPr lang="en-GB" sz="2000" dirty="0" err="1">
                <a:latin typeface="Oriya MN" pitchFamily="2" charset="0"/>
                <a:cs typeface="Oriya MN" pitchFamily="2" charset="0"/>
              </a:rPr>
              <a:t>bruceandtaralive</a:t>
            </a:r>
            <a:endParaRPr lang="en-GB" sz="2000" dirty="0">
              <a:latin typeface="Oriya MN" pitchFamily="2" charset="0"/>
              <a:cs typeface="Oriya MN" pitchFamily="2" charset="0"/>
            </a:endParaRPr>
          </a:p>
          <a:p>
            <a:endParaRPr lang="en-GB" sz="2000" dirty="0">
              <a:latin typeface="Oriya MN" pitchFamily="2" charset="0"/>
              <a:cs typeface="Oriya MN" pitchFamily="2" charset="0"/>
            </a:endParaRPr>
          </a:p>
        </p:txBody>
      </p:sp>
      <p:pic>
        <p:nvPicPr>
          <p:cNvPr id="6" name="Picture 5" descr="A group of people standing in front of a store&#10;&#10;Description automatically generated">
            <a:extLst>
              <a:ext uri="{FF2B5EF4-FFF2-40B4-BE49-F238E27FC236}">
                <a16:creationId xmlns:a16="http://schemas.microsoft.com/office/drawing/2014/main" id="{7ED2CF41-C835-644D-B926-9248ED4FB633}"/>
              </a:ext>
            </a:extLst>
          </p:cNvPr>
          <p:cNvPicPr>
            <a:picLocks noChangeAspect="1"/>
          </p:cNvPicPr>
          <p:nvPr/>
        </p:nvPicPr>
        <p:blipFill>
          <a:blip r:embed="rId3"/>
          <a:stretch>
            <a:fillRect/>
          </a:stretch>
        </p:blipFill>
        <p:spPr>
          <a:xfrm>
            <a:off x="6501984" y="0"/>
            <a:ext cx="2642016" cy="5715000"/>
          </a:xfrm>
          <a:prstGeom prst="rect">
            <a:avLst/>
          </a:prstGeom>
        </p:spPr>
      </p:pic>
      <p:pic>
        <p:nvPicPr>
          <p:cNvPr id="7" name="Picture 6">
            <a:extLst>
              <a:ext uri="{FF2B5EF4-FFF2-40B4-BE49-F238E27FC236}">
                <a16:creationId xmlns:a16="http://schemas.microsoft.com/office/drawing/2014/main" id="{F3C6F35B-B319-F249-AE3A-61A76A20BD53}"/>
              </a:ext>
            </a:extLst>
          </p:cNvPr>
          <p:cNvPicPr>
            <a:picLocks noChangeAspect="1"/>
          </p:cNvPicPr>
          <p:nvPr/>
        </p:nvPicPr>
        <p:blipFill>
          <a:blip r:embed="rId4"/>
          <a:stretch>
            <a:fillRect/>
          </a:stretch>
        </p:blipFill>
        <p:spPr>
          <a:xfrm>
            <a:off x="2255584" y="391273"/>
            <a:ext cx="2044700" cy="990600"/>
          </a:xfrm>
          <a:prstGeom prst="rect">
            <a:avLst/>
          </a:prstGeom>
        </p:spPr>
      </p:pic>
    </p:spTree>
    <p:extLst>
      <p:ext uri="{BB962C8B-B14F-4D97-AF65-F5344CB8AC3E}">
        <p14:creationId xmlns:p14="http://schemas.microsoft.com/office/powerpoint/2010/main" val="405275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493160" y="308346"/>
            <a:ext cx="5476125" cy="667700"/>
          </a:xfrm>
        </p:spPr>
        <p:txBody>
          <a:bodyPr>
            <a:normAutofit/>
          </a:bodyPr>
          <a:lstStyle/>
          <a:p>
            <a:r>
              <a:rPr lang="en-GB" sz="2800" cap="small" dirty="0">
                <a:latin typeface="Oriya MN" pitchFamily="2" charset="0"/>
                <a:cs typeface="Oriya MN" pitchFamily="2" charset="0"/>
              </a:rPr>
              <a:t>Welcome &amp; Introductions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493160" y="1839074"/>
            <a:ext cx="5476126" cy="3567580"/>
          </a:xfrm>
        </p:spPr>
        <p:txBody>
          <a:bodyPr/>
          <a:lstStyle/>
          <a:p>
            <a:pPr algn="just"/>
            <a:endParaRPr lang="en-GB" sz="2000" dirty="0">
              <a:latin typeface="Oriya MN" pitchFamily="2" charset="0"/>
              <a:cs typeface="Oriya MN" pitchFamily="2" charset="0"/>
            </a:endParaRPr>
          </a:p>
          <a:p>
            <a:pPr algn="l"/>
            <a:endParaRPr lang="en-GB" dirty="0">
              <a:latin typeface="Mangal" panose="02040503050203030202" pitchFamily="18" charset="0"/>
              <a:cs typeface="Mangal" panose="02040503050203030202" pitchFamily="18" charset="0"/>
            </a:endParaRPr>
          </a:p>
        </p:txBody>
      </p:sp>
      <p:pic>
        <p:nvPicPr>
          <p:cNvPr id="4" name="Picture 3">
            <a:extLst>
              <a:ext uri="{FF2B5EF4-FFF2-40B4-BE49-F238E27FC236}">
                <a16:creationId xmlns:a16="http://schemas.microsoft.com/office/drawing/2014/main" id="{878A944E-4AE7-784A-A45B-E0D25B6EF034}"/>
              </a:ext>
            </a:extLst>
          </p:cNvPr>
          <p:cNvPicPr>
            <a:picLocks noChangeAspect="1"/>
          </p:cNvPicPr>
          <p:nvPr/>
        </p:nvPicPr>
        <p:blipFill>
          <a:blip r:embed="rId2"/>
          <a:stretch>
            <a:fillRect/>
          </a:stretch>
        </p:blipFill>
        <p:spPr>
          <a:xfrm>
            <a:off x="2570768" y="1569164"/>
            <a:ext cx="1320906" cy="1788727"/>
          </a:xfrm>
          <a:prstGeom prst="rect">
            <a:avLst/>
          </a:prstGeom>
        </p:spPr>
      </p:pic>
      <p:pic>
        <p:nvPicPr>
          <p:cNvPr id="8" name="Picture 7" descr="Two people looking at the camera&#10;&#10;Description automatically generated">
            <a:extLst>
              <a:ext uri="{FF2B5EF4-FFF2-40B4-BE49-F238E27FC236}">
                <a16:creationId xmlns:a16="http://schemas.microsoft.com/office/drawing/2014/main" id="{82EF4FC5-0578-0A4E-ACB4-2ECAE6AEA37E}"/>
              </a:ext>
            </a:extLst>
          </p:cNvPr>
          <p:cNvPicPr>
            <a:picLocks noChangeAspect="1"/>
          </p:cNvPicPr>
          <p:nvPr/>
        </p:nvPicPr>
        <p:blipFill>
          <a:blip r:embed="rId3"/>
          <a:stretch>
            <a:fillRect/>
          </a:stretch>
        </p:blipFill>
        <p:spPr>
          <a:xfrm>
            <a:off x="6501984" y="0"/>
            <a:ext cx="2642016" cy="5715000"/>
          </a:xfrm>
          <a:prstGeom prst="rect">
            <a:avLst/>
          </a:prstGeom>
        </p:spPr>
      </p:pic>
      <p:pic>
        <p:nvPicPr>
          <p:cNvPr id="6" name="Picture 5" descr="Qr code&#10;&#10;Description automatically generated">
            <a:extLst>
              <a:ext uri="{FF2B5EF4-FFF2-40B4-BE49-F238E27FC236}">
                <a16:creationId xmlns:a16="http://schemas.microsoft.com/office/drawing/2014/main" id="{6E2C94AF-D307-6649-8B21-BF1F8CFFFDC4}"/>
              </a:ext>
            </a:extLst>
          </p:cNvPr>
          <p:cNvPicPr>
            <a:picLocks noChangeAspect="1"/>
          </p:cNvPicPr>
          <p:nvPr/>
        </p:nvPicPr>
        <p:blipFill>
          <a:blip r:embed="rId4">
            <a:duotone>
              <a:prstClr val="black"/>
              <a:schemeClr val="tx1">
                <a:lumMod val="95000"/>
                <a:lumOff val="5000"/>
                <a:tint val="45000"/>
                <a:satMod val="400000"/>
              </a:schemeClr>
            </a:duotone>
            <a:extLst>
              <a:ext uri="{BEBA8EAE-BF5A-486C-A8C5-ECC9F3942E4B}">
                <a14:imgProps xmlns:a14="http://schemas.microsoft.com/office/drawing/2010/main">
                  <a14:imgLayer r:embed="rId5">
                    <a14:imgEffect>
                      <a14:saturation sat="103000"/>
                    </a14:imgEffect>
                  </a14:imgLayer>
                </a14:imgProps>
              </a:ext>
            </a:extLst>
          </a:blip>
          <a:stretch>
            <a:fillRect/>
          </a:stretch>
        </p:blipFill>
        <p:spPr>
          <a:xfrm>
            <a:off x="1693435" y="3718369"/>
            <a:ext cx="3075571" cy="1327806"/>
          </a:xfrm>
          <a:prstGeom prst="rect">
            <a:avLst/>
          </a:prstGeom>
        </p:spPr>
      </p:pic>
    </p:spTree>
    <p:extLst>
      <p:ext uri="{BB962C8B-B14F-4D97-AF65-F5344CB8AC3E}">
        <p14:creationId xmlns:p14="http://schemas.microsoft.com/office/powerpoint/2010/main" val="328422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1116417" y="308346"/>
            <a:ext cx="4231759" cy="1025156"/>
          </a:xfrm>
        </p:spPr>
        <p:txBody>
          <a:bodyPr>
            <a:normAutofit/>
          </a:bodyPr>
          <a:lstStyle/>
          <a:p>
            <a:r>
              <a:rPr lang="en-GB" sz="2800" cap="small" dirty="0">
                <a:latin typeface="Oriya MN" pitchFamily="2" charset="0"/>
                <a:cs typeface="Oriya MN" pitchFamily="2" charset="0"/>
              </a:rPr>
              <a:t>Maximising Revenue</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493160" y="1839074"/>
            <a:ext cx="5476126" cy="3567580"/>
          </a:xfrm>
        </p:spPr>
        <p:txBody>
          <a:bodyPr/>
          <a:lstStyle/>
          <a:p>
            <a:pPr marL="285750" indent="-285750" algn="just">
              <a:buFont typeface="Wingdings" pitchFamily="2" charset="2"/>
              <a:buChar char="§"/>
            </a:pPr>
            <a:r>
              <a:rPr lang="en-GB" sz="2000" dirty="0">
                <a:latin typeface="Oriya MN" pitchFamily="2" charset="0"/>
                <a:cs typeface="Mangal" panose="02040503050203030202" pitchFamily="18" charset="0"/>
              </a:rPr>
              <a:t>Min costs Vs Min numbers</a:t>
            </a:r>
          </a:p>
          <a:p>
            <a:pPr marL="285750" indent="-285750" algn="just">
              <a:buFont typeface="Wingdings" pitchFamily="2" charset="2"/>
              <a:buChar char="§"/>
            </a:pPr>
            <a:r>
              <a:rPr lang="en-GB" sz="2000" dirty="0">
                <a:latin typeface="Oriya MN" pitchFamily="2" charset="0"/>
                <a:cs typeface="Mangal" panose="02040503050203030202" pitchFamily="18" charset="0"/>
              </a:rPr>
              <a:t>Flexibility</a:t>
            </a:r>
          </a:p>
          <a:p>
            <a:pPr marL="285750" indent="-285750" algn="just">
              <a:buFont typeface="Wingdings" pitchFamily="2" charset="2"/>
              <a:buChar char="§"/>
            </a:pPr>
            <a:r>
              <a:rPr lang="en-GB" sz="2000" dirty="0">
                <a:latin typeface="Oriya MN" pitchFamily="2" charset="0"/>
                <a:cs typeface="Mangal" panose="02040503050203030202" pitchFamily="18" charset="0"/>
              </a:rPr>
              <a:t>F&amp;B Spend</a:t>
            </a:r>
          </a:p>
          <a:p>
            <a:pPr marL="285750" indent="-285750" algn="just">
              <a:buFont typeface="Wingdings" pitchFamily="2" charset="2"/>
              <a:buChar char="§"/>
            </a:pPr>
            <a:r>
              <a:rPr lang="en-GB" sz="2000" dirty="0">
                <a:latin typeface="Oriya MN" pitchFamily="2" charset="0"/>
                <a:cs typeface="Mangal" panose="02040503050203030202" pitchFamily="18" charset="0"/>
              </a:rPr>
              <a:t>Menu Design</a:t>
            </a:r>
          </a:p>
          <a:p>
            <a:pPr marL="285750" indent="-285750" algn="just">
              <a:buFont typeface="Wingdings" pitchFamily="2" charset="2"/>
              <a:buChar char="§"/>
            </a:pPr>
            <a:r>
              <a:rPr lang="en-GB" sz="2000" dirty="0">
                <a:latin typeface="Oriya MN" pitchFamily="2" charset="0"/>
                <a:cs typeface="Mangal" panose="02040503050203030202" pitchFamily="18" charset="0"/>
              </a:rPr>
              <a:t>Use of Inhouse display</a:t>
            </a:r>
          </a:p>
          <a:p>
            <a:pPr marL="285750" indent="-285750" algn="just">
              <a:buFont typeface="Wingdings" pitchFamily="2" charset="2"/>
              <a:buChar char="§"/>
            </a:pPr>
            <a:r>
              <a:rPr lang="en-GB" sz="2000" dirty="0">
                <a:latin typeface="Oriya MN" pitchFamily="2" charset="0"/>
                <a:cs typeface="Mangal" panose="02040503050203030202" pitchFamily="18" charset="0"/>
              </a:rPr>
              <a:t>Re-imagine </a:t>
            </a:r>
            <a:r>
              <a:rPr lang="en-GB" sz="2000">
                <a:latin typeface="Oriya MN" pitchFamily="2" charset="0"/>
                <a:cs typeface="Mangal" panose="02040503050203030202" pitchFamily="18" charset="0"/>
              </a:rPr>
              <a:t>your presentations</a:t>
            </a:r>
            <a:endParaRPr lang="en-GB" sz="2000" dirty="0">
              <a:latin typeface="Oriya MN" pitchFamily="2" charset="0"/>
              <a:cs typeface="Mangal" panose="02040503050203030202" pitchFamily="18" charset="0"/>
            </a:endParaRPr>
          </a:p>
          <a:p>
            <a:pPr marL="285750" indent="-285750" algn="just">
              <a:buFont typeface="Wingdings" pitchFamily="2" charset="2"/>
              <a:buChar char="§"/>
            </a:pPr>
            <a:endParaRPr lang="en-GB" dirty="0">
              <a:latin typeface="Mangal" panose="02040503050203030202" pitchFamily="18" charset="0"/>
              <a:cs typeface="Mangal" panose="02040503050203030202" pitchFamily="18" charset="0"/>
            </a:endParaRPr>
          </a:p>
        </p:txBody>
      </p:sp>
      <p:pic>
        <p:nvPicPr>
          <p:cNvPr id="6" name="Picture 5" descr="A person standing in front of a store&#10;&#10;Description automatically generated">
            <a:extLst>
              <a:ext uri="{FF2B5EF4-FFF2-40B4-BE49-F238E27FC236}">
                <a16:creationId xmlns:a16="http://schemas.microsoft.com/office/drawing/2014/main" id="{7B0A751B-5438-7945-9987-7F75C72E7FBE}"/>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387903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1153631" y="223286"/>
            <a:ext cx="4157331" cy="1225370"/>
          </a:xfrm>
        </p:spPr>
        <p:txBody>
          <a:bodyPr>
            <a:normAutofit/>
          </a:bodyPr>
          <a:lstStyle/>
          <a:p>
            <a:r>
              <a:rPr lang="en-GB" sz="2800" cap="small" dirty="0">
                <a:latin typeface="Oriya MN" pitchFamily="2" charset="0"/>
                <a:cs typeface="Oriya MN" pitchFamily="2" charset="0"/>
              </a:rPr>
              <a:t>Top Tips</a:t>
            </a:r>
            <a:br>
              <a:rPr lang="en-GB" sz="2800" cap="small" dirty="0">
                <a:latin typeface="Oriya MN" pitchFamily="2" charset="0"/>
                <a:cs typeface="Oriya MN" pitchFamily="2" charset="0"/>
              </a:rPr>
            </a:br>
            <a:r>
              <a:rPr lang="en-GB" sz="2800" cap="small" dirty="0">
                <a:latin typeface="Oriya MN" pitchFamily="2" charset="0"/>
                <a:cs typeface="Oriya MN" pitchFamily="2" charset="0"/>
              </a:rPr>
              <a:t>Layout – Décor - Menus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760287" y="2034283"/>
            <a:ext cx="5364065" cy="3372370"/>
          </a:xfrm>
        </p:spPr>
        <p:txBody>
          <a:bodyPr/>
          <a:lstStyle/>
          <a:p>
            <a:pPr marL="342900" indent="-342900" algn="just">
              <a:buFont typeface="Wingdings" pitchFamily="2" charset="2"/>
              <a:buChar char="§"/>
            </a:pPr>
            <a:r>
              <a:rPr lang="en-GB" sz="2000" dirty="0">
                <a:latin typeface="Oriya MN" pitchFamily="2" charset="0"/>
                <a:cs typeface="Oriya MN" pitchFamily="2" charset="0"/>
              </a:rPr>
              <a:t>Take an interior design approach</a:t>
            </a:r>
          </a:p>
          <a:p>
            <a:pPr marL="342900" indent="-342900" algn="just">
              <a:buFont typeface="Wingdings" pitchFamily="2" charset="2"/>
              <a:buChar char="§"/>
            </a:pPr>
            <a:r>
              <a:rPr lang="en-GB" sz="2000" dirty="0">
                <a:latin typeface="Oriya MN" pitchFamily="2" charset="0"/>
                <a:cs typeface="Oriya MN" pitchFamily="2" charset="0"/>
              </a:rPr>
              <a:t>Privatise public spaces</a:t>
            </a:r>
          </a:p>
          <a:p>
            <a:pPr marL="342900" indent="-342900" algn="just">
              <a:buFont typeface="Wingdings" pitchFamily="2" charset="2"/>
              <a:buChar char="§"/>
            </a:pPr>
            <a:r>
              <a:rPr lang="en-GB" sz="2000" dirty="0">
                <a:latin typeface="Oriya MN" pitchFamily="2" charset="0"/>
                <a:cs typeface="Oriya MN" pitchFamily="2" charset="0"/>
              </a:rPr>
              <a:t>Use what you have at your disposal</a:t>
            </a:r>
          </a:p>
          <a:p>
            <a:pPr marL="342900" indent="-342900" algn="just">
              <a:buFont typeface="Wingdings" pitchFamily="2" charset="2"/>
              <a:buChar char="§"/>
            </a:pPr>
            <a:r>
              <a:rPr lang="en-GB" sz="2000" dirty="0">
                <a:latin typeface="Oriya MN" pitchFamily="2" charset="0"/>
                <a:cs typeface="Oriya MN" pitchFamily="2" charset="0"/>
              </a:rPr>
              <a:t>Think outside the “Package”</a:t>
            </a:r>
          </a:p>
          <a:p>
            <a:pPr algn="l"/>
            <a:endParaRPr lang="en-GB" dirty="0">
              <a:latin typeface="Mangal" panose="02040503050203030202" pitchFamily="18" charset="0"/>
              <a:cs typeface="Mangal" panose="02040503050203030202" pitchFamily="18" charset="0"/>
            </a:endParaRPr>
          </a:p>
        </p:txBody>
      </p:sp>
      <p:pic>
        <p:nvPicPr>
          <p:cNvPr id="6" name="Picture 5" descr="A group of people standing in front of a store&#10;&#10;Description automatically generated">
            <a:extLst>
              <a:ext uri="{FF2B5EF4-FFF2-40B4-BE49-F238E27FC236}">
                <a16:creationId xmlns:a16="http://schemas.microsoft.com/office/drawing/2014/main" id="{7ED2CF41-C835-644D-B926-9248ED4FB633}"/>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86749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340241" y="308346"/>
            <a:ext cx="5784112" cy="986198"/>
          </a:xfrm>
        </p:spPr>
        <p:txBody>
          <a:bodyPr>
            <a:normAutofit/>
          </a:bodyPr>
          <a:lstStyle/>
          <a:p>
            <a:r>
              <a:rPr lang="en-GB" sz="2800" cap="small" dirty="0">
                <a:latin typeface="Oriya MN" pitchFamily="2" charset="0"/>
                <a:cs typeface="Oriya MN" pitchFamily="2" charset="0"/>
              </a:rPr>
              <a:t>Effective Communication</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575353" y="1880171"/>
            <a:ext cx="5383658" cy="3526482"/>
          </a:xfrm>
        </p:spPr>
        <p:txBody>
          <a:bodyPr/>
          <a:lstStyle/>
          <a:p>
            <a:pPr marL="285750" indent="-285750" algn="just">
              <a:buFont typeface="Wingdings" pitchFamily="2" charset="2"/>
              <a:buChar char="§"/>
            </a:pPr>
            <a:r>
              <a:rPr lang="en-GB" sz="2000" dirty="0">
                <a:latin typeface="Oriya MN" pitchFamily="2" charset="0"/>
                <a:cs typeface="Oriya MN" pitchFamily="2" charset="0"/>
              </a:rPr>
              <a:t>There are two things that can destroy any relationship – Unrealistic expectations and poor communications </a:t>
            </a:r>
          </a:p>
          <a:p>
            <a:pPr marL="285750" indent="-285750" algn="just">
              <a:buFont typeface="Wingdings" pitchFamily="2" charset="2"/>
              <a:buChar char="§"/>
            </a:pPr>
            <a:r>
              <a:rPr lang="en-GB" sz="2000" dirty="0">
                <a:latin typeface="Oriya MN" pitchFamily="2" charset="0"/>
                <a:cs typeface="Oriya MN" pitchFamily="2" charset="0"/>
              </a:rPr>
              <a:t>Weddings have the capacity to destroy both</a:t>
            </a:r>
          </a:p>
          <a:p>
            <a:pPr marL="285750" indent="-285750" algn="just">
              <a:buFont typeface="Wingdings" pitchFamily="2" charset="2"/>
              <a:buChar char="§"/>
            </a:pPr>
            <a:r>
              <a:rPr lang="en-GB" sz="2000" dirty="0">
                <a:latin typeface="Oriya MN" pitchFamily="2" charset="0"/>
                <a:cs typeface="Oriya MN" pitchFamily="2" charset="0"/>
              </a:rPr>
              <a:t>Good Communication has to be understood</a:t>
            </a:r>
          </a:p>
          <a:p>
            <a:pPr marL="628650" lvl="1" indent="-285750" algn="just">
              <a:buFont typeface="Wingdings" pitchFamily="2" charset="2"/>
              <a:buChar char="§"/>
            </a:pPr>
            <a:r>
              <a:rPr lang="en-GB" sz="1700" dirty="0">
                <a:latin typeface="Oriya MN" pitchFamily="2" charset="0"/>
                <a:cs typeface="Oriya MN" pitchFamily="2" charset="0"/>
              </a:rPr>
              <a:t>What do I need to get across</a:t>
            </a:r>
          </a:p>
          <a:p>
            <a:pPr marL="628650" lvl="1" indent="-285750" algn="just">
              <a:buFont typeface="Wingdings" pitchFamily="2" charset="2"/>
              <a:buChar char="§"/>
            </a:pPr>
            <a:r>
              <a:rPr lang="en-GB" sz="1700" dirty="0">
                <a:latin typeface="Oriya MN" pitchFamily="2" charset="0"/>
                <a:cs typeface="Oriya MN" pitchFamily="2" charset="0"/>
              </a:rPr>
              <a:t>What do they automatically think</a:t>
            </a:r>
          </a:p>
          <a:p>
            <a:pPr marL="628650" lvl="1" indent="-285750" algn="just">
              <a:buFont typeface="Wingdings" pitchFamily="2" charset="2"/>
              <a:buChar char="§"/>
            </a:pPr>
            <a:r>
              <a:rPr lang="en-GB" sz="1700" dirty="0">
                <a:latin typeface="Oriya MN" pitchFamily="2" charset="0"/>
                <a:cs typeface="Oriya MN" pitchFamily="2" charset="0"/>
              </a:rPr>
              <a:t>What do I want them to think</a:t>
            </a:r>
          </a:p>
          <a:p>
            <a:pPr marL="628650" lvl="1" indent="-285750" algn="just">
              <a:buFont typeface="Wingdings" pitchFamily="2" charset="2"/>
              <a:buChar char="§"/>
            </a:pPr>
            <a:r>
              <a:rPr lang="en-GB" sz="1700" dirty="0">
                <a:latin typeface="Oriya MN" pitchFamily="2" charset="0"/>
                <a:cs typeface="Oriya MN" pitchFamily="2" charset="0"/>
              </a:rPr>
              <a:t>What do I want them to do</a:t>
            </a:r>
          </a:p>
          <a:p>
            <a:pPr algn="l"/>
            <a:endParaRPr lang="en-GB" sz="2000" dirty="0">
              <a:latin typeface="Oriya MN" pitchFamily="2" charset="0"/>
              <a:cs typeface="Oriya MN" pitchFamily="2" charset="0"/>
            </a:endParaRPr>
          </a:p>
          <a:p>
            <a:pPr algn="l"/>
            <a:endParaRPr lang="en-GB" dirty="0">
              <a:latin typeface="Mangal" panose="02040503050203030202" pitchFamily="18" charset="0"/>
              <a:cs typeface="Mangal" panose="02040503050203030202" pitchFamily="18" charset="0"/>
            </a:endParaRPr>
          </a:p>
        </p:txBody>
      </p:sp>
      <p:pic>
        <p:nvPicPr>
          <p:cNvPr id="8" name="Picture 7" descr="Two people looking at the camera&#10;&#10;Description automatically generated">
            <a:extLst>
              <a:ext uri="{FF2B5EF4-FFF2-40B4-BE49-F238E27FC236}">
                <a16:creationId xmlns:a16="http://schemas.microsoft.com/office/drawing/2014/main" id="{6A1205DB-F505-5144-92E7-5587B99A22B9}"/>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355823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1153631" y="223286"/>
            <a:ext cx="4157331" cy="1073887"/>
          </a:xfrm>
        </p:spPr>
        <p:txBody>
          <a:bodyPr>
            <a:normAutofit/>
          </a:bodyPr>
          <a:lstStyle/>
          <a:p>
            <a:r>
              <a:rPr lang="en-GB" sz="2800" cap="small" dirty="0">
                <a:latin typeface="Oriya MN" pitchFamily="2" charset="0"/>
                <a:cs typeface="Oriya MN" pitchFamily="2" charset="0"/>
              </a:rPr>
              <a:t>Examples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478465" y="1921267"/>
            <a:ext cx="5645888" cy="3485386"/>
          </a:xfrm>
        </p:spPr>
        <p:txBody>
          <a:bodyPr/>
          <a:lstStyle/>
          <a:p>
            <a:pPr algn="l"/>
            <a:r>
              <a:rPr lang="en-GB" dirty="0">
                <a:latin typeface="Mangal" panose="02040503050203030202" pitchFamily="18" charset="0"/>
                <a:cs typeface="Mangal" panose="02040503050203030202" pitchFamily="18" charset="0"/>
              </a:rPr>
              <a:t>My venue is saying that our wedding is going to be the last one they will do for 25 people as its not paying them, they are also saying now we have to pay an additional room hire amount on top of our menu cost and they are charging us for 40 people, can they do this?</a:t>
            </a:r>
          </a:p>
          <a:p>
            <a:pPr algn="l"/>
            <a:endParaRPr lang="en-GB" dirty="0">
              <a:latin typeface="Mangal" panose="02040503050203030202" pitchFamily="18" charset="0"/>
              <a:cs typeface="Mangal" panose="02040503050203030202" pitchFamily="18" charset="0"/>
            </a:endParaRPr>
          </a:p>
          <a:p>
            <a:pPr algn="l"/>
            <a:r>
              <a:rPr lang="en-GB" dirty="0">
                <a:latin typeface="Mangal" panose="02040503050203030202" pitchFamily="18" charset="0"/>
                <a:cs typeface="Mangal" panose="02040503050203030202" pitchFamily="18" charset="0"/>
              </a:rPr>
              <a:t>Answer</a:t>
            </a:r>
          </a:p>
          <a:p>
            <a:pPr algn="l"/>
            <a:endParaRPr lang="en-GB" dirty="0">
              <a:latin typeface="Mangal" panose="02040503050203030202" pitchFamily="18" charset="0"/>
              <a:cs typeface="Mangal" panose="02040503050203030202" pitchFamily="18" charset="0"/>
            </a:endParaRPr>
          </a:p>
        </p:txBody>
      </p:sp>
      <p:pic>
        <p:nvPicPr>
          <p:cNvPr id="9" name="Picture 8" descr="A group of people standing in front of a store&#10;&#10;Description automatically generated">
            <a:extLst>
              <a:ext uri="{FF2B5EF4-FFF2-40B4-BE49-F238E27FC236}">
                <a16:creationId xmlns:a16="http://schemas.microsoft.com/office/drawing/2014/main" id="{F96850D7-0553-FD43-ACD0-8FE8D73E4021}"/>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875116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1153631" y="223286"/>
            <a:ext cx="4157331" cy="1073887"/>
          </a:xfrm>
        </p:spPr>
        <p:txBody>
          <a:bodyPr>
            <a:normAutofit/>
          </a:bodyPr>
          <a:lstStyle/>
          <a:p>
            <a:r>
              <a:rPr lang="en-GB" sz="2800" cap="small" dirty="0">
                <a:latin typeface="Oriya MN" pitchFamily="2" charset="0"/>
                <a:cs typeface="Oriya MN" pitchFamily="2" charset="0"/>
              </a:rPr>
              <a:t>Examples</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478465" y="1921267"/>
            <a:ext cx="5645888" cy="3485386"/>
          </a:xfrm>
        </p:spPr>
        <p:txBody>
          <a:bodyPr/>
          <a:lstStyle/>
          <a:p>
            <a:pPr algn="l"/>
            <a:r>
              <a:rPr lang="en-GB" dirty="0">
                <a:latin typeface="Mangal" panose="02040503050203030202" pitchFamily="18" charset="0"/>
                <a:cs typeface="Mangal" panose="02040503050203030202" pitchFamily="18" charset="0"/>
              </a:rPr>
              <a:t>My venue planner has left but she told us children under 6 did not count as part of the 25 guests, she also told us we could have a private room for dining and music.  Now we are told the room needs to be vacated by 6pm unless we pay a venue rental fee what should we do?</a:t>
            </a:r>
          </a:p>
          <a:p>
            <a:pPr algn="l"/>
            <a:endParaRPr lang="en-GB" dirty="0">
              <a:latin typeface="Mangal" panose="02040503050203030202" pitchFamily="18" charset="0"/>
              <a:cs typeface="Mangal" panose="02040503050203030202" pitchFamily="18" charset="0"/>
            </a:endParaRPr>
          </a:p>
          <a:p>
            <a:pPr algn="l"/>
            <a:r>
              <a:rPr lang="en-GB" dirty="0">
                <a:latin typeface="Mangal" panose="02040503050203030202" pitchFamily="18" charset="0"/>
                <a:cs typeface="Mangal" panose="02040503050203030202" pitchFamily="18" charset="0"/>
              </a:rPr>
              <a:t>Answer</a:t>
            </a:r>
          </a:p>
        </p:txBody>
      </p:sp>
      <p:pic>
        <p:nvPicPr>
          <p:cNvPr id="9" name="Picture 8" descr="A group of people standing in front of a store&#10;&#10;Description automatically generated">
            <a:extLst>
              <a:ext uri="{FF2B5EF4-FFF2-40B4-BE49-F238E27FC236}">
                <a16:creationId xmlns:a16="http://schemas.microsoft.com/office/drawing/2014/main" id="{F96850D7-0553-FD43-ACD0-8FE8D73E4021}"/>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317689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D716-68FC-FA45-BB85-BF0342E5534C}"/>
              </a:ext>
            </a:extLst>
          </p:cNvPr>
          <p:cNvSpPr>
            <a:spLocks noGrp="1"/>
          </p:cNvSpPr>
          <p:nvPr>
            <p:ph type="ctrTitle"/>
          </p:nvPr>
        </p:nvSpPr>
        <p:spPr>
          <a:xfrm>
            <a:off x="340241" y="308346"/>
            <a:ext cx="5784112" cy="647151"/>
          </a:xfrm>
        </p:spPr>
        <p:txBody>
          <a:bodyPr>
            <a:normAutofit/>
          </a:bodyPr>
          <a:lstStyle/>
          <a:p>
            <a:r>
              <a:rPr lang="en-GB" sz="2800" cap="small" dirty="0">
                <a:latin typeface="Oriya MN" pitchFamily="2" charset="0"/>
                <a:cs typeface="Oriya MN" pitchFamily="2" charset="0"/>
              </a:rPr>
              <a:t>Non Verbal Communication</a:t>
            </a:r>
          </a:p>
        </p:txBody>
      </p:sp>
      <p:sp>
        <p:nvSpPr>
          <p:cNvPr id="3" name="Subtitle 2">
            <a:extLst>
              <a:ext uri="{FF2B5EF4-FFF2-40B4-BE49-F238E27FC236}">
                <a16:creationId xmlns:a16="http://schemas.microsoft.com/office/drawing/2014/main" id="{B0BD4087-A593-7243-91D9-2B9547FBE841}"/>
              </a:ext>
            </a:extLst>
          </p:cNvPr>
          <p:cNvSpPr>
            <a:spLocks noGrp="1"/>
          </p:cNvSpPr>
          <p:nvPr>
            <p:ph type="subTitle" idx="1"/>
          </p:nvPr>
        </p:nvSpPr>
        <p:spPr>
          <a:xfrm>
            <a:off x="575353" y="1458930"/>
            <a:ext cx="5383658" cy="3947723"/>
          </a:xfrm>
        </p:spPr>
        <p:txBody>
          <a:bodyPr>
            <a:normAutofit/>
          </a:bodyPr>
          <a:lstStyle/>
          <a:p>
            <a:pPr marL="285750" indent="-285750" algn="just">
              <a:buFont typeface="Wingdings" pitchFamily="2" charset="2"/>
              <a:buChar char="§"/>
            </a:pPr>
            <a:r>
              <a:rPr lang="en-GB" sz="2000" dirty="0">
                <a:latin typeface="Oriya MN" pitchFamily="2" charset="0"/>
                <a:cs typeface="Oriya MN" pitchFamily="2" charset="0"/>
              </a:rPr>
              <a:t>The power of misinterpretation from email</a:t>
            </a:r>
          </a:p>
          <a:p>
            <a:pPr marL="285750" indent="-285750" algn="just">
              <a:buFont typeface="Wingdings" pitchFamily="2" charset="2"/>
              <a:buChar char="§"/>
            </a:pPr>
            <a:endParaRPr lang="en-GB" sz="2000" dirty="0">
              <a:latin typeface="Oriya MN" pitchFamily="2" charset="0"/>
              <a:cs typeface="Oriya MN" pitchFamily="2" charset="0"/>
            </a:endParaRPr>
          </a:p>
          <a:p>
            <a:pPr marL="285750" indent="-285750" algn="just">
              <a:buFont typeface="Wingdings" pitchFamily="2" charset="2"/>
              <a:buChar char="§"/>
            </a:pPr>
            <a:r>
              <a:rPr lang="en-GB" sz="2000" dirty="0">
                <a:latin typeface="Oriya MN" pitchFamily="2" charset="0"/>
                <a:cs typeface="Oriya MN" pitchFamily="2" charset="0"/>
              </a:rPr>
              <a:t>Reframe the Problem </a:t>
            </a:r>
          </a:p>
          <a:p>
            <a:pPr marL="628650" lvl="1" indent="-285750" algn="just">
              <a:buFont typeface="Wingdings" pitchFamily="2" charset="2"/>
              <a:buChar char="§"/>
            </a:pPr>
            <a:r>
              <a:rPr lang="en-GB" sz="1700" dirty="0">
                <a:latin typeface="Oriya MN" pitchFamily="2" charset="0"/>
                <a:cs typeface="Oriya MN" pitchFamily="2" charset="0"/>
              </a:rPr>
              <a:t>“What’s your problem?</a:t>
            </a:r>
          </a:p>
          <a:p>
            <a:pPr lvl="1" algn="just"/>
            <a:r>
              <a:rPr lang="en-GB" sz="1700" dirty="0">
                <a:latin typeface="Oriya MN" pitchFamily="2" charset="0"/>
                <a:cs typeface="Oriya MN" pitchFamily="2" charset="0"/>
              </a:rPr>
              <a:t>Thomas </a:t>
            </a:r>
            <a:r>
              <a:rPr lang="en-GB" sz="1700" dirty="0" err="1">
                <a:latin typeface="Oriya MN" pitchFamily="2" charset="0"/>
                <a:cs typeface="Oriya MN" pitchFamily="2" charset="0"/>
              </a:rPr>
              <a:t>Wedell</a:t>
            </a:r>
            <a:r>
              <a:rPr lang="en-GB" sz="1700" dirty="0">
                <a:latin typeface="Oriya MN" pitchFamily="2" charset="0"/>
                <a:cs typeface="Oriya MN" pitchFamily="2" charset="0"/>
              </a:rPr>
              <a:t> – </a:t>
            </a:r>
            <a:r>
              <a:rPr lang="en-GB" sz="1700" dirty="0" err="1">
                <a:latin typeface="Oriya MN" pitchFamily="2" charset="0"/>
                <a:cs typeface="Oriya MN" pitchFamily="2" charset="0"/>
              </a:rPr>
              <a:t>Wedellsborg</a:t>
            </a:r>
            <a:endParaRPr lang="en-GB" sz="1700" dirty="0">
              <a:latin typeface="Oriya MN" pitchFamily="2" charset="0"/>
              <a:cs typeface="Oriya MN" pitchFamily="2" charset="0"/>
            </a:endParaRPr>
          </a:p>
          <a:p>
            <a:pPr algn="l"/>
            <a:endParaRPr lang="en-GB" sz="2000" dirty="0">
              <a:latin typeface="Oriya MN" pitchFamily="2" charset="0"/>
              <a:cs typeface="Oriya MN" pitchFamily="2" charset="0"/>
            </a:endParaRPr>
          </a:p>
          <a:p>
            <a:pPr marL="285750" indent="-285750" algn="l">
              <a:buFont typeface="Wingdings" pitchFamily="2" charset="2"/>
              <a:buChar char="§"/>
            </a:pPr>
            <a:r>
              <a:rPr lang="en-GB" sz="2000" dirty="0">
                <a:latin typeface="Oriya MN" pitchFamily="2" charset="0"/>
                <a:cs typeface="Oriya MN" pitchFamily="2" charset="0"/>
              </a:rPr>
              <a:t>Social Media </a:t>
            </a:r>
          </a:p>
          <a:p>
            <a:pPr marL="285750" indent="-285750" algn="l">
              <a:buFont typeface="Wingdings" pitchFamily="2" charset="2"/>
              <a:buChar char="§"/>
            </a:pPr>
            <a:endParaRPr lang="en-GB" sz="2000" dirty="0">
              <a:latin typeface="Oriya MN" pitchFamily="2" charset="0"/>
              <a:cs typeface="Oriya MN" pitchFamily="2" charset="0"/>
            </a:endParaRPr>
          </a:p>
          <a:p>
            <a:pPr marL="285750" indent="-285750" algn="l">
              <a:buFont typeface="Wingdings" pitchFamily="2" charset="2"/>
              <a:buChar char="§"/>
            </a:pPr>
            <a:r>
              <a:rPr lang="en-GB" sz="2000" dirty="0">
                <a:latin typeface="Oriya MN" pitchFamily="2" charset="0"/>
                <a:cs typeface="Oriya MN" pitchFamily="2" charset="0"/>
              </a:rPr>
              <a:t>Its all in the delivery</a:t>
            </a:r>
          </a:p>
          <a:p>
            <a:pPr marL="285750" indent="-285750" algn="l">
              <a:buFont typeface="Wingdings" pitchFamily="2" charset="2"/>
              <a:buChar char="§"/>
            </a:pPr>
            <a:endParaRPr lang="en-GB" sz="2000" dirty="0">
              <a:latin typeface="Oriya MN" pitchFamily="2" charset="0"/>
              <a:cs typeface="Oriya MN" pitchFamily="2" charset="0"/>
            </a:endParaRPr>
          </a:p>
          <a:p>
            <a:pPr marL="285750" indent="-285750" algn="l">
              <a:buFont typeface="Wingdings" pitchFamily="2" charset="2"/>
              <a:buChar char="§"/>
            </a:pPr>
            <a:r>
              <a:rPr lang="en-GB" sz="1800" dirty="0">
                <a:latin typeface="Oriya MN" pitchFamily="2" charset="0"/>
                <a:cs typeface="Oriya MN" pitchFamily="2" charset="0"/>
              </a:rPr>
              <a:t>Use of Video</a:t>
            </a:r>
          </a:p>
          <a:p>
            <a:pPr algn="l"/>
            <a:endParaRPr lang="en-GB" dirty="0">
              <a:latin typeface="Mangal" panose="02040503050203030202" pitchFamily="18" charset="0"/>
              <a:cs typeface="Mangal" panose="02040503050203030202" pitchFamily="18" charset="0"/>
            </a:endParaRPr>
          </a:p>
        </p:txBody>
      </p:sp>
      <p:pic>
        <p:nvPicPr>
          <p:cNvPr id="5" name="Picture 4" descr="Two people looking at the camera&#10;&#10;Description automatically generated">
            <a:extLst>
              <a:ext uri="{FF2B5EF4-FFF2-40B4-BE49-F238E27FC236}">
                <a16:creationId xmlns:a16="http://schemas.microsoft.com/office/drawing/2014/main" id="{CC824029-3D49-CF48-9E32-34DD09647293}"/>
              </a:ext>
            </a:extLst>
          </p:cNvPr>
          <p:cNvPicPr>
            <a:picLocks noChangeAspect="1"/>
          </p:cNvPicPr>
          <p:nvPr/>
        </p:nvPicPr>
        <p:blipFill>
          <a:blip r:embed="rId2"/>
          <a:stretch>
            <a:fillRect/>
          </a:stretch>
        </p:blipFill>
        <p:spPr>
          <a:xfrm>
            <a:off x="6501984" y="0"/>
            <a:ext cx="2642016" cy="5715000"/>
          </a:xfrm>
          <a:prstGeom prst="rect">
            <a:avLst/>
          </a:prstGeom>
        </p:spPr>
      </p:pic>
    </p:spTree>
    <p:extLst>
      <p:ext uri="{BB962C8B-B14F-4D97-AF65-F5344CB8AC3E}">
        <p14:creationId xmlns:p14="http://schemas.microsoft.com/office/powerpoint/2010/main" val="37818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466725" y="366712"/>
            <a:ext cx="8210550" cy="4981575"/>
          </a:xfrm>
          <a:prstGeom prst="rect">
            <a:avLst/>
          </a:prstGeom>
        </p:spPr>
      </p:pic>
    </p:spTree>
    <p:extLst>
      <p:ext uri="{BB962C8B-B14F-4D97-AF65-F5344CB8AC3E}">
        <p14:creationId xmlns:p14="http://schemas.microsoft.com/office/powerpoint/2010/main" val="297261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DC97FC8150DD49AD465F8A73657C42" ma:contentTypeVersion="12" ma:contentTypeDescription="Create a new document." ma:contentTypeScope="" ma:versionID="142ac6b852c0de95a1de9cdf32ac665c">
  <xsd:schema xmlns:xsd="http://www.w3.org/2001/XMLSchema" xmlns:xs="http://www.w3.org/2001/XMLSchema" xmlns:p="http://schemas.microsoft.com/office/2006/metadata/properties" xmlns:ns2="066e983a-f1d7-4d3c-91db-252f29f3e159" xmlns:ns3="2e35a3c0-6932-4795-bc29-a2b24e509738" targetNamespace="http://schemas.microsoft.com/office/2006/metadata/properties" ma:root="true" ma:fieldsID="3b94046b80bdaa2027dd855cec36128d" ns2:_="" ns3:_="">
    <xsd:import namespace="066e983a-f1d7-4d3c-91db-252f29f3e159"/>
    <xsd:import namespace="2e35a3c0-6932-4795-bc29-a2b24e5097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e983a-f1d7-4d3c-91db-252f29f3e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35a3c0-6932-4795-bc29-a2b24e5097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2CDF8-7218-4784-9AB9-C806087A55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56216EE-CA40-4984-8D97-97D714FC63F8}">
  <ds:schemaRefs>
    <ds:schemaRef ds:uri="http://schemas.microsoft.com/sharepoint/v3/contenttype/forms"/>
  </ds:schemaRefs>
</ds:datastoreItem>
</file>

<file path=customXml/itemProps3.xml><?xml version="1.0" encoding="utf-8"?>
<ds:datastoreItem xmlns:ds="http://schemas.openxmlformats.org/officeDocument/2006/customXml" ds:itemID="{4E81109B-47B0-4A48-BB45-A39717F8D5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e983a-f1d7-4d3c-91db-252f29f3e159"/>
    <ds:schemaRef ds:uri="2e35a3c0-6932-4795-bc29-a2b24e5097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335</Words>
  <Application>Microsoft Office PowerPoint</Application>
  <PresentationFormat>On-screen Show (16:10)</PresentationFormat>
  <Paragraphs>64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Mangal</vt:lpstr>
      <vt:lpstr>Oriya MN</vt:lpstr>
      <vt:lpstr>Wingdings</vt:lpstr>
      <vt:lpstr>Office Theme</vt:lpstr>
      <vt:lpstr>The Inside Track On Intimate Weddings</vt:lpstr>
      <vt:lpstr>Welcome &amp; Introductions</vt:lpstr>
      <vt:lpstr>Maximising Revenue</vt:lpstr>
      <vt:lpstr>Top Tips Layout – Décor - Menus</vt:lpstr>
      <vt:lpstr>Effective Communication</vt:lpstr>
      <vt:lpstr>Examples</vt:lpstr>
      <vt:lpstr>Examples</vt:lpstr>
      <vt:lpstr>Non Verbal Communication</vt:lpstr>
      <vt:lpstr>PowerPoint Presentation</vt:lpstr>
      <vt:lpstr>   Selling Strategies Intimate Weddings</vt:lpstr>
      <vt:lpstr>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Inside Track On Intimate Weddings</dc:title>
  <dc:creator>Tara Fay</dc:creator>
  <cp:lastModifiedBy>Carol Bergin</cp:lastModifiedBy>
  <cp:revision>13</cp:revision>
  <dcterms:created xsi:type="dcterms:W3CDTF">2020-11-23T20:56:00Z</dcterms:created>
  <dcterms:modified xsi:type="dcterms:W3CDTF">2020-11-26T14:22:24Z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0x01010063DC97FC8150DD49AD465F8A73657C42</vt:lpwstr>
  </property>
</Properties>
</file>