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323" r:id="rId5"/>
    <p:sldId id="316" r:id="rId6"/>
    <p:sldId id="325" r:id="rId7"/>
    <p:sldId id="326" r:id="rId8"/>
    <p:sldId id="329" r:id="rId9"/>
    <p:sldId id="328" r:id="rId10"/>
    <p:sldId id="350" r:id="rId11"/>
    <p:sldId id="359" r:id="rId12"/>
    <p:sldId id="358" r:id="rId13"/>
    <p:sldId id="332" r:id="rId14"/>
    <p:sldId id="360" r:id="rId15"/>
    <p:sldId id="368" r:id="rId16"/>
    <p:sldId id="334" r:id="rId17"/>
    <p:sldId id="364" r:id="rId18"/>
    <p:sldId id="363" r:id="rId19"/>
    <p:sldId id="367" r:id="rId20"/>
    <p:sldId id="365" r:id="rId21"/>
    <p:sldId id="344" r:id="rId22"/>
    <p:sldId id="340" r:id="rId23"/>
    <p:sldId id="357" r:id="rId24"/>
    <p:sldId id="349" r:id="rId25"/>
    <p:sldId id="342" r:id="rId26"/>
    <p:sldId id="343" r:id="rId27"/>
    <p:sldId id="351" r:id="rId28"/>
    <p:sldId id="345" r:id="rId29"/>
    <p:sldId id="346" r:id="rId30"/>
    <p:sldId id="347" r:id="rId31"/>
  </p:sldIdLst>
  <p:sldSz cx="24384000" cy="13716000"/>
  <p:notesSz cx="6797675"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2pPr>
    <a:lvl3pPr marL="0" marR="0" indent="457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3pPr>
    <a:lvl4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4pPr>
    <a:lvl5pPr marL="0" marR="0" indent="914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5pPr>
    <a:lvl6pPr marL="0" marR="0" indent="11430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6pPr>
    <a:lvl7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7pPr>
    <a:lvl8pPr marL="0" marR="0" indent="1600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8pPr>
    <a:lvl9pPr marL="0" marR="0" indent="1828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5850"/>
    <a:srgbClr val="005A52"/>
    <a:srgbClr val="A39161"/>
    <a:srgbClr val="004D44"/>
    <a:srgbClr val="5E5E5E"/>
    <a:srgbClr val="B3B6A7"/>
    <a:srgbClr val="A795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22"/>
    <p:restoredTop sz="96036" autoAdjust="0"/>
  </p:normalViewPr>
  <p:slideViewPr>
    <p:cSldViewPr snapToGrid="0" snapToObjects="1" showGuides="1">
      <p:cViewPr varScale="1">
        <p:scale>
          <a:sx n="54" d="100"/>
          <a:sy n="54" d="100"/>
        </p:scale>
        <p:origin x="1104" y="108"/>
      </p:cViewPr>
      <p:guideLst>
        <p:guide orient="horz" pos="4320"/>
        <p:guide pos="7680"/>
      </p:guideLst>
    </p:cSldViewPr>
  </p:slideViewPr>
  <p:outlineViewPr>
    <p:cViewPr>
      <p:scale>
        <a:sx n="33" d="100"/>
        <a:sy n="33" d="100"/>
      </p:scale>
      <p:origin x="0" y="-20816"/>
    </p:cViewPr>
  </p:outlineViewPr>
  <p:notesTextViewPr>
    <p:cViewPr>
      <p:scale>
        <a:sx n="1" d="1"/>
        <a:sy n="1" d="1"/>
      </p:scale>
      <p:origin x="0" y="0"/>
    </p:cViewPr>
  </p:notesTextViewPr>
  <p:sorterViewPr>
    <p:cViewPr varScale="1">
      <p:scale>
        <a:sx n="1" d="1"/>
        <a:sy n="1" d="1"/>
      </p:scale>
      <p:origin x="0" y="-34587"/>
    </p:cViewPr>
  </p:sorterViewPr>
  <p:notesViewPr>
    <p:cSldViewPr snapToGrid="0" snapToObjects="1" showGuides="1">
      <p:cViewPr varScale="1">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E7EB542B-0C3F-884C-A453-F60046BBBBE8}" type="datetimeFigureOut">
              <a:rPr lang="en-US" smtClean="0"/>
              <a:t>10/4/2022</a:t>
            </a:fld>
            <a:endParaRPr lang="en-US"/>
          </a:p>
        </p:txBody>
      </p:sp>
      <p:sp>
        <p:nvSpPr>
          <p:cNvPr id="4" name="Footer Placeholder 3"/>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D11752D7-37D8-FD47-A307-243E37317A80}" type="slidenum">
              <a:rPr lang="en-US" smtClean="0"/>
              <a:t>‹#›</a:t>
            </a:fld>
            <a:endParaRPr lang="en-US"/>
          </a:p>
        </p:txBody>
      </p:sp>
    </p:spTree>
    <p:extLst>
      <p:ext uri="{BB962C8B-B14F-4D97-AF65-F5344CB8AC3E}">
        <p14:creationId xmlns:p14="http://schemas.microsoft.com/office/powerpoint/2010/main" val="528408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107950" y="739775"/>
            <a:ext cx="6581775" cy="3703638"/>
          </a:xfrm>
          <a:prstGeom prst="rect">
            <a:avLst/>
          </a:prstGeom>
        </p:spPr>
        <p:txBody>
          <a:bodyPr/>
          <a:lstStyle/>
          <a:p>
            <a:endParaRPr/>
          </a:p>
        </p:txBody>
      </p:sp>
      <p:sp>
        <p:nvSpPr>
          <p:cNvPr id="103" name="Shape 103"/>
          <p:cNvSpPr>
            <a:spLocks noGrp="1"/>
          </p:cNvSpPr>
          <p:nvPr>
            <p:ph type="body" sz="quarter" idx="1"/>
          </p:nvPr>
        </p:nvSpPr>
        <p:spPr>
          <a:xfrm>
            <a:off x="906357" y="4689515"/>
            <a:ext cx="4984962" cy="4442698"/>
          </a:xfrm>
          <a:prstGeom prst="rect">
            <a:avLst/>
          </a:prstGeom>
        </p:spPr>
        <p:txBody>
          <a:bodyPr/>
          <a:lstStyle/>
          <a:p>
            <a:endParaRP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8531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699380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amp; Subtitl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2849" y="1189369"/>
            <a:ext cx="5849471" cy="3120783"/>
          </a:xfrm>
          <a:prstGeom prst="rect">
            <a:avLst/>
          </a:prstGeom>
        </p:spPr>
      </p:pic>
      <p:pic>
        <p:nvPicPr>
          <p:cNvPr id="2" name="Picture 1"/>
          <p:cNvPicPr>
            <a:picLocks noChangeAspect="1"/>
          </p:cNvPicPr>
          <p:nvPr userDrawn="1"/>
        </p:nvPicPr>
        <p:blipFill>
          <a:blip r:embed="rId3"/>
          <a:stretch>
            <a:fillRect/>
          </a:stretch>
        </p:blipFill>
        <p:spPr>
          <a:xfrm>
            <a:off x="3403600" y="8089900"/>
            <a:ext cx="20980400" cy="5626100"/>
          </a:xfrm>
          <a:prstGeom prst="rect">
            <a:avLst/>
          </a:prstGeom>
        </p:spPr>
      </p:pic>
      <p:pic>
        <p:nvPicPr>
          <p:cNvPr id="3" name="Picture 2"/>
          <p:cNvPicPr>
            <a:picLocks noChangeAspect="1"/>
          </p:cNvPicPr>
          <p:nvPr userDrawn="1"/>
        </p:nvPicPr>
        <p:blipFill>
          <a:blip r:embed="rId4"/>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FFFFFF"/>
                </a:solidFill>
                <a:latin typeface="+mn-lt"/>
                <a:ea typeface="Calibri Light" charset="0"/>
                <a:cs typeface="Calibri Light" charset="0"/>
                <a:sym typeface="Open Sans Light"/>
              </a:defRPr>
            </a:lvl1pPr>
          </a:lstStyle>
          <a:p>
            <a:r>
              <a:rPr lang="en-US" dirty="0"/>
              <a:t>Click to edit Master title style</a:t>
            </a:r>
            <a:endParaRPr dirty="0"/>
          </a:p>
        </p:txBody>
      </p:sp>
      <p:sp>
        <p:nvSpPr>
          <p:cNvPr id="1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02048272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amp; Multiple Images">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a:t>Title Text</a:t>
            </a:r>
            <a:endParaRPr dirty="0"/>
          </a:p>
        </p:txBody>
      </p:sp>
      <p:sp>
        <p:nvSpPr>
          <p:cNvPr id="6" name="Picture Placeholder 5"/>
          <p:cNvSpPr>
            <a:spLocks noGrp="1"/>
          </p:cNvSpPr>
          <p:nvPr>
            <p:ph type="pic" sz="quarter" idx="10"/>
          </p:nvPr>
        </p:nvSpPr>
        <p:spPr>
          <a:xfrm>
            <a:off x="12007850" y="3555998"/>
            <a:ext cx="11233150" cy="4231643"/>
          </a:xfrm>
          <a:prstGeom prst="rect">
            <a:avLst/>
          </a:prstGeom>
        </p:spPr>
        <p:txBody>
          <a:bodyPr/>
          <a:lstStyle>
            <a:lvl1pPr>
              <a:defRPr sz="6000">
                <a:latin typeface="+mn-lt"/>
              </a:defRPr>
            </a:lvl1pPr>
          </a:lstStyle>
          <a:p>
            <a:r>
              <a:rPr lang="en-US"/>
              <a:t>Drag picture to placeholder or click icon to add</a:t>
            </a:r>
            <a:endParaRPr lang="en-US" dirty="0"/>
          </a:p>
        </p:txBody>
      </p:sp>
      <p:sp>
        <p:nvSpPr>
          <p:cNvPr id="8" name="Picture Placeholder 5"/>
          <p:cNvSpPr>
            <a:spLocks noGrp="1"/>
          </p:cNvSpPr>
          <p:nvPr>
            <p:ph type="pic" sz="quarter" idx="11"/>
          </p:nvPr>
        </p:nvSpPr>
        <p:spPr>
          <a:xfrm>
            <a:off x="12007849" y="8060021"/>
            <a:ext cx="5472000" cy="4140000"/>
          </a:xfrm>
          <a:prstGeom prst="rect">
            <a:avLst/>
          </a:prstGeom>
        </p:spPr>
        <p:txBody>
          <a:bodyPr/>
          <a:lstStyle>
            <a:lvl1pPr>
              <a:defRPr sz="6000">
                <a:latin typeface="+mn-lt"/>
              </a:defRPr>
            </a:lvl1pPr>
          </a:lstStyle>
          <a:p>
            <a:r>
              <a:rPr lang="en-US"/>
              <a:t>Drag picture to placeholder or click icon to add</a:t>
            </a:r>
            <a:endParaRPr lang="en-US" dirty="0"/>
          </a:p>
        </p:txBody>
      </p:sp>
      <p:sp>
        <p:nvSpPr>
          <p:cNvPr id="9" name="Picture Placeholder 5"/>
          <p:cNvSpPr>
            <a:spLocks noGrp="1"/>
          </p:cNvSpPr>
          <p:nvPr>
            <p:ph type="pic" sz="quarter" idx="12"/>
          </p:nvPr>
        </p:nvSpPr>
        <p:spPr>
          <a:xfrm>
            <a:off x="17769000" y="8060021"/>
            <a:ext cx="5472000" cy="4140000"/>
          </a:xfrm>
          <a:prstGeom prst="rect">
            <a:avLst/>
          </a:prstGeom>
        </p:spPr>
        <p:txBody>
          <a:bodyPr/>
          <a:lstStyle>
            <a:lvl1pPr>
              <a:defRPr sz="6000">
                <a:latin typeface="+mn-lt"/>
              </a:defRPr>
            </a:lvl1pPr>
          </a:lstStyle>
          <a:p>
            <a:r>
              <a:rPr lang="en-US"/>
              <a:t>Drag picture to placeholder or click icon to add</a:t>
            </a:r>
            <a:endParaRPr lang="en-US" dirty="0"/>
          </a:p>
        </p:txBody>
      </p:sp>
      <p:sp>
        <p:nvSpPr>
          <p:cNvPr id="10" name="Text Placeholder 4"/>
          <p:cNvSpPr>
            <a:spLocks noGrp="1"/>
          </p:cNvSpPr>
          <p:nvPr>
            <p:ph type="body" sz="quarter" idx="13"/>
          </p:nvPr>
        </p:nvSpPr>
        <p:spPr>
          <a:xfrm>
            <a:off x="1441450" y="3555997"/>
            <a:ext cx="9856787" cy="8644023"/>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ialtas na hÉireann | Government of Ireland"/>
          <p:cNvSpPr txBox="1"/>
          <p:nvPr userDrawn="1"/>
        </p:nvSpPr>
        <p:spPr>
          <a:xfrm>
            <a:off x="1441449" y="12611805"/>
            <a:ext cx="3919343"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a:latin typeface="+mn-lt"/>
              </a:rPr>
              <a:t>  </a:t>
            </a:r>
            <a:r>
              <a:rPr lang="en-GB" b="1" dirty="0" err="1">
                <a:latin typeface="+mn-lt"/>
              </a:rPr>
              <a:t>Oifig</a:t>
            </a:r>
            <a:r>
              <a:rPr lang="en-GB" b="1" baseline="0" dirty="0">
                <a:latin typeface="+mn-lt"/>
              </a:rPr>
              <a:t> </a:t>
            </a:r>
            <a:r>
              <a:rPr lang="en-GB" b="1" baseline="0" dirty="0" err="1">
                <a:latin typeface="+mn-lt"/>
              </a:rPr>
              <a:t>Luachála</a:t>
            </a:r>
            <a:r>
              <a:rPr lang="en-GB" b="1" baseline="0" dirty="0">
                <a:latin typeface="+mn-lt"/>
              </a:rPr>
              <a:t> </a:t>
            </a:r>
            <a:r>
              <a:rPr dirty="0">
                <a:latin typeface="+mn-lt"/>
              </a:rPr>
              <a:t>| </a:t>
            </a:r>
            <a:r>
              <a:rPr lang="en-US" dirty="0">
                <a:latin typeface="+mn-lt"/>
              </a:rPr>
              <a:t>Valuation Office</a:t>
            </a:r>
            <a:endParaRPr dirty="0">
              <a:latin typeface="+mn-l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36947" y="639733"/>
            <a:ext cx="2041817" cy="2700000"/>
          </a:xfrm>
          <a:prstGeom prst="rect">
            <a:avLst/>
          </a:prstGeom>
        </p:spPr>
      </p:pic>
    </p:spTree>
    <p:extLst>
      <p:ext uri="{BB962C8B-B14F-4D97-AF65-F5344CB8AC3E}">
        <p14:creationId xmlns:p14="http://schemas.microsoft.com/office/powerpoint/2010/main" val="65974096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Blank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82373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653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 White">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403600" y="8089900"/>
            <a:ext cx="20980400" cy="5626100"/>
          </a:xfrm>
          <a:prstGeom prst="rect">
            <a:avLst/>
          </a:prstGeom>
        </p:spPr>
      </p:pic>
      <p:pic>
        <p:nvPicPr>
          <p:cNvPr id="6" name="Picture 5"/>
          <p:cNvPicPr>
            <a:picLocks noChangeAspect="1"/>
          </p:cNvPicPr>
          <p:nvPr userDrawn="1"/>
        </p:nvPicPr>
        <p:blipFill>
          <a:blip r:embed="rId3"/>
          <a:stretch>
            <a:fillRect/>
          </a:stretch>
        </p:blipFill>
        <p:spPr>
          <a:xfrm>
            <a:off x="0" y="10236200"/>
            <a:ext cx="13004800" cy="3479800"/>
          </a:xfrm>
          <a:prstGeom prst="rect">
            <a:avLst/>
          </a:prstGeom>
        </p:spPr>
      </p:pic>
      <p:sp>
        <p:nvSpPr>
          <p:cNvPr id="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004D44"/>
                </a:solidFill>
                <a:latin typeface="+mn-lt"/>
                <a:ea typeface="Calibri Light" charset="0"/>
                <a:cs typeface="Calibri Light" charset="0"/>
                <a:sym typeface="Open Sans Light"/>
              </a:defRPr>
            </a:lvl1pPr>
          </a:lstStyle>
          <a:p>
            <a:r>
              <a:rPr lang="en-US"/>
              <a:t>Click to edit Master title style</a:t>
            </a:r>
            <a:endParaRPr dirty="0"/>
          </a:p>
        </p:txBody>
      </p:sp>
      <p:sp>
        <p:nvSpPr>
          <p:cNvPr id="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0871" y="1013378"/>
            <a:ext cx="5899568" cy="3147511"/>
          </a:xfrm>
          <a:prstGeom prst="rect">
            <a:avLst/>
          </a:prstGeom>
        </p:spPr>
      </p:pic>
    </p:spTree>
    <p:extLst>
      <p:ext uri="{BB962C8B-B14F-4D97-AF65-F5344CB8AC3E}">
        <p14:creationId xmlns:p14="http://schemas.microsoft.com/office/powerpoint/2010/main" val="52148250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FFFFFF"/>
                </a:solidFill>
                <a:latin typeface="+mn-lt"/>
                <a:ea typeface="Calibri Light" charset="0"/>
                <a:cs typeface="Calibri Light" charset="0"/>
                <a:sym typeface="Open Sans Light"/>
              </a:defRPr>
            </a:lvl1pPr>
          </a:lstStyle>
          <a:p>
            <a:r>
              <a:rPr lang="en-US"/>
              <a:t>Click to edit Master title style</a:t>
            </a:r>
            <a:endParaRPr dirty="0"/>
          </a:p>
        </p:txBody>
      </p:sp>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chemeClr val="bg1"/>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a:t>Running heading</a:t>
            </a:r>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a:t>#</a:t>
            </a:r>
          </a:p>
        </p:txBody>
      </p:sp>
      <p:sp>
        <p:nvSpPr>
          <p:cNvPr id="11" name="Rialtas na hÉireann | Government of Ireland"/>
          <p:cNvSpPr txBox="1"/>
          <p:nvPr userDrawn="1"/>
        </p:nvSpPr>
        <p:spPr>
          <a:xfrm>
            <a:off x="5849708" y="12611805"/>
            <a:ext cx="3508974"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r>
              <a:rPr lang="en-GB" b="1" dirty="0" err="1">
                <a:solidFill>
                  <a:schemeClr val="bg1">
                    <a:alpha val="45000"/>
                  </a:schemeClr>
                </a:solidFill>
                <a:latin typeface="+mn-lt"/>
              </a:rPr>
              <a:t>Oifig</a:t>
            </a:r>
            <a:r>
              <a:rPr lang="en-GB" b="1" dirty="0">
                <a:solidFill>
                  <a:schemeClr val="bg1">
                    <a:alpha val="45000"/>
                  </a:schemeClr>
                </a:solidFill>
                <a:latin typeface="+mn-lt"/>
              </a:rPr>
              <a:t> </a:t>
            </a:r>
            <a:r>
              <a:rPr lang="en-GB" b="1" dirty="0" err="1">
                <a:solidFill>
                  <a:schemeClr val="bg1">
                    <a:alpha val="45000"/>
                  </a:schemeClr>
                </a:solidFill>
                <a:latin typeface="+mn-lt"/>
              </a:rPr>
              <a:t>Luachála</a:t>
            </a:r>
            <a:r>
              <a:rPr lang="en-GB" b="1" dirty="0">
                <a:solidFill>
                  <a:schemeClr val="bg1">
                    <a:alpha val="45000"/>
                  </a:schemeClr>
                </a:solidFill>
                <a:latin typeface="+mn-lt"/>
              </a:rPr>
              <a:t> </a:t>
            </a:r>
            <a:r>
              <a:rPr dirty="0">
                <a:solidFill>
                  <a:schemeClr val="bg1">
                    <a:alpha val="45000"/>
                  </a:schemeClr>
                </a:solidFill>
                <a:latin typeface="+mn-lt"/>
              </a:rPr>
              <a:t>| </a:t>
            </a:r>
            <a:r>
              <a:rPr lang="en-US" dirty="0">
                <a:solidFill>
                  <a:schemeClr val="bg1">
                    <a:alpha val="45000"/>
                  </a:schemeClr>
                </a:solidFill>
                <a:latin typeface="+mn-lt"/>
              </a:rPr>
              <a:t>Valuation Office</a:t>
            </a:r>
            <a:endParaRPr dirty="0">
              <a:solidFill>
                <a:schemeClr val="bg1">
                  <a:alpha val="45000"/>
                </a:schemeClr>
              </a:solidFill>
              <a:latin typeface="+mn-lt"/>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436947" y="639733"/>
            <a:ext cx="2041817" cy="2700000"/>
          </a:xfrm>
          <a:prstGeom prst="rect">
            <a:avLst/>
          </a:prstGeom>
        </p:spPr>
      </p:pic>
    </p:spTree>
    <p:extLst>
      <p:ext uri="{BB962C8B-B14F-4D97-AF65-F5344CB8AC3E}">
        <p14:creationId xmlns:p14="http://schemas.microsoft.com/office/powerpoint/2010/main" val="41052031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 Whit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3403600" y="8089900"/>
            <a:ext cx="20980400" cy="5626100"/>
          </a:xfrm>
          <a:prstGeom prst="rect">
            <a:avLst/>
          </a:prstGeom>
        </p:spPr>
      </p:pic>
      <p:pic>
        <p:nvPicPr>
          <p:cNvPr id="11" name="Picture 10"/>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004D44"/>
                </a:solidFill>
                <a:latin typeface="+mn-lt"/>
                <a:ea typeface="Calibri Light" charset="0"/>
                <a:cs typeface="Calibri Light" charset="0"/>
                <a:sym typeface="Open Sans Light"/>
              </a:defRPr>
            </a:lvl1pPr>
          </a:lstStyle>
          <a:p>
            <a:r>
              <a:rPr lang="en-US" dirty="0"/>
              <a:t>Click to edit Master title style</a:t>
            </a:r>
            <a:endParaRPr dirty="0"/>
          </a:p>
        </p:txBody>
      </p:sp>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rgbClr val="004D44"/>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a:t>Running heading</a:t>
            </a:r>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a:t>#</a:t>
            </a:r>
          </a:p>
        </p:txBody>
      </p:sp>
      <p:sp>
        <p:nvSpPr>
          <p:cNvPr id="12" name="Rialtas na hÉireann | Government of Ireland"/>
          <p:cNvSpPr txBox="1"/>
          <p:nvPr userDrawn="1"/>
        </p:nvSpPr>
        <p:spPr>
          <a:xfrm>
            <a:off x="5923850" y="12611805"/>
            <a:ext cx="3508974"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r>
              <a:rPr lang="en-GB" b="1" dirty="0" err="1">
                <a:latin typeface="+mn-lt"/>
              </a:rPr>
              <a:t>Oifig</a:t>
            </a:r>
            <a:r>
              <a:rPr lang="en-GB" b="1" dirty="0">
                <a:latin typeface="+mn-lt"/>
              </a:rPr>
              <a:t> </a:t>
            </a:r>
            <a:r>
              <a:rPr lang="en-GB" b="1" dirty="0" err="1">
                <a:latin typeface="+mn-lt"/>
              </a:rPr>
              <a:t>Luachála</a:t>
            </a:r>
            <a:r>
              <a:rPr lang="en-GB" b="1" dirty="0">
                <a:latin typeface="+mn-lt"/>
              </a:rPr>
              <a:t> </a:t>
            </a:r>
            <a:r>
              <a:rPr dirty="0">
                <a:latin typeface="+mn-lt"/>
              </a:rPr>
              <a:t>| </a:t>
            </a:r>
            <a:r>
              <a:rPr lang="en-US" dirty="0">
                <a:latin typeface="+mn-lt"/>
              </a:rPr>
              <a:t>Valuation Office</a:t>
            </a:r>
            <a:endParaRPr dirty="0">
              <a:latin typeface="+mn-lt"/>
            </a:endParaRP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436947" y="639733"/>
            <a:ext cx="2041817" cy="2700000"/>
          </a:xfrm>
          <a:prstGeom prst="rect">
            <a:avLst/>
          </a:prstGeom>
        </p:spPr>
      </p:pic>
    </p:spTree>
    <p:extLst>
      <p:ext uri="{BB962C8B-B14F-4D97-AF65-F5344CB8AC3E}">
        <p14:creationId xmlns:p14="http://schemas.microsoft.com/office/powerpoint/2010/main" val="174290664"/>
      </p:ext>
    </p:extLst>
  </p:cSld>
  <p:clrMapOvr>
    <a:overrideClrMapping bg1="lt1" tx1="dk1" bg2="lt2" tx2="dk2" accent1="accent1" accent2="accent2" accent3="accent3" accent4="accent4" accent5="accent5" accent6="accent6" hlink="hlink" folHlink="folHlink"/>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with Harp)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3"/>
          <a:stretch>
            <a:fillRect/>
          </a:stretch>
        </p:blipFill>
        <p:spPr>
          <a:xfrm>
            <a:off x="0" y="10236200"/>
            <a:ext cx="13004800" cy="3479800"/>
          </a:xfrm>
          <a:prstGeom prst="rect">
            <a:avLst/>
          </a:prstGeom>
        </p:spPr>
      </p:pic>
      <p:sp>
        <p:nvSpPr>
          <p:cNvPr id="8" name="Rialtas na hÉireann | Government of Ireland"/>
          <p:cNvSpPr txBox="1"/>
          <p:nvPr userDrawn="1"/>
        </p:nvSpPr>
        <p:spPr>
          <a:xfrm>
            <a:off x="1441449" y="12611805"/>
            <a:ext cx="3919343"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solidFill>
                  <a:schemeClr val="bg1">
                    <a:alpha val="45000"/>
                  </a:schemeClr>
                </a:solidFill>
                <a:latin typeface="+mn-lt"/>
              </a:rPr>
              <a:t>‹#›</a:t>
            </a:fld>
            <a:r>
              <a:rPr lang="en-GB" b="1" dirty="0">
                <a:solidFill>
                  <a:schemeClr val="bg1">
                    <a:alpha val="45000"/>
                  </a:schemeClr>
                </a:solidFill>
                <a:latin typeface="+mn-lt"/>
              </a:rPr>
              <a:t>  </a:t>
            </a:r>
            <a:r>
              <a:rPr lang="en-GB" b="1" dirty="0" err="1">
                <a:solidFill>
                  <a:schemeClr val="bg1">
                    <a:alpha val="45000"/>
                  </a:schemeClr>
                </a:solidFill>
                <a:latin typeface="+mn-lt"/>
              </a:rPr>
              <a:t>Oifig</a:t>
            </a:r>
            <a:r>
              <a:rPr lang="en-GB" b="1" dirty="0">
                <a:solidFill>
                  <a:schemeClr val="bg1">
                    <a:alpha val="45000"/>
                  </a:schemeClr>
                </a:solidFill>
                <a:latin typeface="+mn-lt"/>
              </a:rPr>
              <a:t> </a:t>
            </a:r>
            <a:r>
              <a:rPr lang="en-GB" b="1" dirty="0" err="1">
                <a:solidFill>
                  <a:schemeClr val="bg1">
                    <a:alpha val="45000"/>
                  </a:schemeClr>
                </a:solidFill>
                <a:latin typeface="+mn-lt"/>
              </a:rPr>
              <a:t>Luachála</a:t>
            </a:r>
            <a:r>
              <a:rPr lang="en-GB" b="1" baseline="0" dirty="0">
                <a:solidFill>
                  <a:schemeClr val="bg1">
                    <a:alpha val="45000"/>
                  </a:schemeClr>
                </a:solidFill>
                <a:latin typeface="+mn-lt"/>
              </a:rPr>
              <a:t> </a:t>
            </a:r>
            <a:r>
              <a:rPr dirty="0">
                <a:solidFill>
                  <a:schemeClr val="bg1">
                    <a:alpha val="45000"/>
                  </a:schemeClr>
                </a:solidFill>
                <a:latin typeface="+mn-lt"/>
              </a:rPr>
              <a:t>| </a:t>
            </a:r>
            <a:r>
              <a:rPr lang="en-US" dirty="0">
                <a:solidFill>
                  <a:schemeClr val="bg1">
                    <a:alpha val="45000"/>
                  </a:schemeClr>
                </a:solidFill>
                <a:latin typeface="+mn-lt"/>
              </a:rPr>
              <a:t>Valuation Office</a:t>
            </a:r>
            <a:endParaRPr dirty="0">
              <a:solidFill>
                <a:schemeClr val="bg1">
                  <a:alpha val="45000"/>
                </a:schemeClr>
              </a:solidFill>
              <a:latin typeface="+mn-lt"/>
            </a:endParaRPr>
          </a:p>
        </p:txBody>
      </p:sp>
      <p:sp>
        <p:nvSpPr>
          <p:cNvPr id="9"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chemeClr val="bg1"/>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a:t>Title Text</a:t>
            </a:r>
            <a:endParaRPr lang="en-US" sz="4800" spc="0" dirty="0">
              <a:latin typeface="+mn-lt"/>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436947" y="639733"/>
            <a:ext cx="2041817" cy="2700000"/>
          </a:xfrm>
          <a:prstGeom prst="rect">
            <a:avLst/>
          </a:prstGeom>
        </p:spPr>
      </p:pic>
    </p:spTree>
    <p:extLst>
      <p:ext uri="{BB962C8B-B14F-4D97-AF65-F5344CB8AC3E}">
        <p14:creationId xmlns:p14="http://schemas.microsoft.com/office/powerpoint/2010/main" val="17309655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with Harp) - White">
    <p:bg>
      <p:bgPr>
        <a:solidFill>
          <a:srgbClr val="FFFFF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403600" y="8089900"/>
            <a:ext cx="20980400" cy="5626100"/>
          </a:xfrm>
          <a:prstGeom prst="rect">
            <a:avLst/>
          </a:prstGeom>
        </p:spPr>
      </p:pic>
      <p:pic>
        <p:nvPicPr>
          <p:cNvPr id="8" name="Picture 7"/>
          <p:cNvPicPr>
            <a:picLocks noChangeAspect="1"/>
          </p:cNvPicPr>
          <p:nvPr userDrawn="1"/>
        </p:nvPicPr>
        <p:blipFill>
          <a:blip r:embed="rId3"/>
          <a:stretch>
            <a:fillRect/>
          </a:stretch>
        </p:blipFill>
        <p:spPr>
          <a:xfrm>
            <a:off x="0" y="10236200"/>
            <a:ext cx="13004800" cy="3479800"/>
          </a:xfrm>
          <a:prstGeom prst="rect">
            <a:avLst/>
          </a:prstGeom>
        </p:spPr>
      </p:pic>
      <p:sp>
        <p:nvSpPr>
          <p:cNvPr id="10" name="Rialtas na hÉireann | Government of Ireland"/>
          <p:cNvSpPr txBox="1"/>
          <p:nvPr userDrawn="1"/>
        </p:nvSpPr>
        <p:spPr>
          <a:xfrm>
            <a:off x="1441449" y="12611805"/>
            <a:ext cx="3919343"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a:latin typeface="+mn-lt"/>
              </a:rPr>
              <a:t>  </a:t>
            </a:r>
            <a:r>
              <a:rPr lang="en-GB" b="1" dirty="0" err="1">
                <a:latin typeface="+mn-lt"/>
              </a:rPr>
              <a:t>Oifig</a:t>
            </a:r>
            <a:r>
              <a:rPr lang="en-GB" b="1" baseline="0" dirty="0">
                <a:latin typeface="+mn-lt"/>
              </a:rPr>
              <a:t> </a:t>
            </a:r>
            <a:r>
              <a:rPr lang="en-GB" b="1" baseline="0" dirty="0" err="1">
                <a:latin typeface="+mn-lt"/>
              </a:rPr>
              <a:t>Luachála</a:t>
            </a:r>
            <a:r>
              <a:rPr lang="en-GB" b="1" baseline="0" dirty="0">
                <a:latin typeface="+mn-lt"/>
              </a:rPr>
              <a:t> </a:t>
            </a:r>
            <a:r>
              <a:rPr dirty="0">
                <a:latin typeface="+mn-lt"/>
              </a:rPr>
              <a:t>| </a:t>
            </a:r>
            <a:r>
              <a:rPr lang="en-US" dirty="0">
                <a:latin typeface="+mn-lt"/>
              </a:rPr>
              <a:t>Valuation Office</a:t>
            </a:r>
            <a:endParaRPr dirty="0">
              <a:latin typeface="+mn-lt"/>
            </a:endParaRPr>
          </a:p>
        </p:txBody>
      </p:sp>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a:t>Title Text</a:t>
            </a:r>
            <a:endParaRPr lang="en-US" sz="4800" spc="0" dirty="0">
              <a:latin typeface="+mn-lt"/>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436947" y="639733"/>
            <a:ext cx="2041817" cy="2700000"/>
          </a:xfrm>
          <a:prstGeom prst="rect">
            <a:avLst/>
          </a:prstGeom>
        </p:spPr>
      </p:pic>
    </p:spTree>
    <p:extLst>
      <p:ext uri="{BB962C8B-B14F-4D97-AF65-F5344CB8AC3E}">
        <p14:creationId xmlns:p14="http://schemas.microsoft.com/office/powerpoint/2010/main" val="167244091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with Harp)">
    <p:bg>
      <p:bgPr>
        <a:solidFill>
          <a:srgbClr val="FFFFFF"/>
        </a:solidFill>
        <a:effectLst/>
      </p:bgPr>
    </p:bg>
    <p:spTree>
      <p:nvGrpSpPr>
        <p:cNvPr id="1" name=""/>
        <p:cNvGrpSpPr/>
        <p:nvPr/>
      </p:nvGrpSpPr>
      <p:grpSpPr>
        <a:xfrm>
          <a:off x="0" y="0"/>
          <a:ext cx="0" cy="0"/>
          <a:chOff x="0" y="0"/>
          <a:chExt cx="0" cy="0"/>
        </a:xfrm>
      </p:grpSpPr>
      <p:sp>
        <p:nvSpPr>
          <p:cNvPr id="5" name="Rialtas na hÉireann | Government of Ireland"/>
          <p:cNvSpPr txBox="1"/>
          <p:nvPr userDrawn="1"/>
        </p:nvSpPr>
        <p:spPr>
          <a:xfrm>
            <a:off x="1441449" y="12611805"/>
            <a:ext cx="3919343"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a:latin typeface="+mn-lt"/>
              </a:rPr>
              <a:t>  </a:t>
            </a:r>
            <a:r>
              <a:rPr lang="en-GB" b="1" dirty="0" err="1">
                <a:latin typeface="+mn-lt"/>
              </a:rPr>
              <a:t>Oifig</a:t>
            </a:r>
            <a:r>
              <a:rPr lang="en-GB" b="1" dirty="0">
                <a:latin typeface="+mn-lt"/>
              </a:rPr>
              <a:t> </a:t>
            </a:r>
            <a:r>
              <a:rPr lang="en-GB" b="1" dirty="0" err="1">
                <a:latin typeface="+mn-lt"/>
              </a:rPr>
              <a:t>Luachála</a:t>
            </a:r>
            <a:r>
              <a:rPr lang="en-GB" b="1" dirty="0">
                <a:latin typeface="+mn-lt"/>
              </a:rPr>
              <a:t> </a:t>
            </a:r>
            <a:r>
              <a:rPr dirty="0">
                <a:latin typeface="+mn-lt"/>
              </a:rPr>
              <a:t>| </a:t>
            </a:r>
            <a:r>
              <a:rPr lang="en-US" dirty="0">
                <a:latin typeface="+mn-lt"/>
              </a:rPr>
              <a:t>Valuation Office</a:t>
            </a:r>
            <a:endParaRPr dirty="0">
              <a:latin typeface="+mn-lt"/>
            </a:endParaRPr>
          </a:p>
        </p:txBody>
      </p:sp>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a:t>Title Text</a:t>
            </a:r>
            <a:endParaRPr lang="en-US" sz="4800" spc="0" dirty="0">
              <a:latin typeface="+mn-lt"/>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36947" y="639733"/>
            <a:ext cx="2041817" cy="2700000"/>
          </a:xfrm>
          <a:prstGeom prst="rect">
            <a:avLst/>
          </a:prstGeom>
        </p:spPr>
      </p:pic>
    </p:spTree>
    <p:extLst>
      <p:ext uri="{BB962C8B-B14F-4D97-AF65-F5344CB8AC3E}">
        <p14:creationId xmlns:p14="http://schemas.microsoft.com/office/powerpoint/2010/main" val="66035007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amp; Image">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a:t>Title Text</a:t>
            </a:r>
            <a:endParaRPr dirty="0"/>
          </a:p>
        </p:txBody>
      </p:sp>
      <p:sp>
        <p:nvSpPr>
          <p:cNvPr id="6" name="Picture Placeholder 5"/>
          <p:cNvSpPr>
            <a:spLocks noGrp="1"/>
          </p:cNvSpPr>
          <p:nvPr>
            <p:ph type="pic" sz="quarter" idx="10"/>
          </p:nvPr>
        </p:nvSpPr>
        <p:spPr>
          <a:xfrm>
            <a:off x="12007850" y="3556000"/>
            <a:ext cx="11233150" cy="8644021"/>
          </a:xfrm>
          <a:prstGeom prst="rect">
            <a:avLst/>
          </a:prstGeom>
        </p:spPr>
        <p:txBody>
          <a:bodyPr/>
          <a:lstStyle>
            <a:lvl1pPr>
              <a:defRPr sz="6000">
                <a:latin typeface="+mn-lt"/>
              </a:defRPr>
            </a:lvl1pPr>
          </a:lstStyle>
          <a:p>
            <a:r>
              <a:rPr lang="en-US"/>
              <a:t>Drag picture to placeholder or click icon to add</a:t>
            </a:r>
            <a:endParaRPr lang="en-US" dirty="0"/>
          </a:p>
        </p:txBody>
      </p:sp>
      <p:sp>
        <p:nvSpPr>
          <p:cNvPr id="8" name="Text Placeholder 4"/>
          <p:cNvSpPr>
            <a:spLocks noGrp="1"/>
          </p:cNvSpPr>
          <p:nvPr>
            <p:ph type="body" sz="quarter" idx="12"/>
          </p:nvPr>
        </p:nvSpPr>
        <p:spPr>
          <a:xfrm>
            <a:off x="1462298" y="3555999"/>
            <a:ext cx="9856787" cy="8644021"/>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ialtas na hÉireann | Government of Ireland"/>
          <p:cNvSpPr txBox="1"/>
          <p:nvPr userDrawn="1"/>
        </p:nvSpPr>
        <p:spPr>
          <a:xfrm>
            <a:off x="1441449" y="12611805"/>
            <a:ext cx="4097705" cy="37959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a:latin typeface="+mn-lt"/>
              </a:rPr>
              <a:t>  </a:t>
            </a:r>
            <a:r>
              <a:rPr lang="en-GB" b="1" dirty="0" err="1">
                <a:latin typeface="+mn-lt"/>
              </a:rPr>
              <a:t>Oifig</a:t>
            </a:r>
            <a:r>
              <a:rPr lang="en-GB" b="1" baseline="0" dirty="0">
                <a:latin typeface="+mn-lt"/>
              </a:rPr>
              <a:t> </a:t>
            </a:r>
            <a:r>
              <a:rPr lang="en-GB" b="1" baseline="0" dirty="0" err="1">
                <a:latin typeface="+mn-lt"/>
              </a:rPr>
              <a:t>Luachála</a:t>
            </a:r>
            <a:r>
              <a:rPr lang="en-GB" b="1" baseline="0" dirty="0">
                <a:latin typeface="+mn-lt"/>
              </a:rPr>
              <a:t> </a:t>
            </a:r>
            <a:r>
              <a:rPr dirty="0">
                <a:latin typeface="+mn-lt"/>
              </a:rPr>
              <a:t>| </a:t>
            </a:r>
            <a:r>
              <a:rPr lang="en-US" dirty="0">
                <a:latin typeface="+mn-lt"/>
              </a:rPr>
              <a:t>Valuation Office</a:t>
            </a:r>
            <a:endParaRPr dirty="0">
              <a:latin typeface="+mn-l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36947" y="639733"/>
            <a:ext cx="2041817" cy="2700000"/>
          </a:xfrm>
          <a:prstGeom prst="rect">
            <a:avLst/>
          </a:prstGeom>
        </p:spPr>
      </p:pic>
    </p:spTree>
    <p:extLst>
      <p:ext uri="{BB962C8B-B14F-4D97-AF65-F5344CB8AC3E}">
        <p14:creationId xmlns:p14="http://schemas.microsoft.com/office/powerpoint/2010/main" val="50827598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amp; Image (Alt)">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2157112"/>
            <a:ext cx="9877339" cy="2901242"/>
          </a:xfrm>
          <a:prstGeom prst="rect">
            <a:avLst/>
          </a:prstGeom>
        </p:spPr>
        <p:txBody>
          <a:bodyPr anchor="t">
            <a:normAutofit/>
          </a:bodyPr>
          <a:lstStyle>
            <a:lvl1pPr algn="l">
              <a:lnSpc>
                <a:spcPct val="80000"/>
              </a:lnSpc>
              <a:defRPr sz="7000" b="1" cap="none" spc="0">
                <a:solidFill>
                  <a:srgbClr val="004E46"/>
                </a:solidFill>
                <a:latin typeface="+mn-lt"/>
                <a:ea typeface="Calibri" charset="0"/>
                <a:cs typeface="Calibri" charset="0"/>
              </a:defRPr>
            </a:lvl1pPr>
          </a:lstStyle>
          <a:p>
            <a:r>
              <a:rPr lang="en-US" dirty="0"/>
              <a:t>Title Text</a:t>
            </a:r>
            <a:endParaRPr dirty="0"/>
          </a:p>
        </p:txBody>
      </p:sp>
      <p:sp>
        <p:nvSpPr>
          <p:cNvPr id="6" name="Picture Placeholder 5"/>
          <p:cNvSpPr>
            <a:spLocks noGrp="1"/>
          </p:cNvSpPr>
          <p:nvPr>
            <p:ph type="pic" sz="quarter" idx="10"/>
          </p:nvPr>
        </p:nvSpPr>
        <p:spPr>
          <a:xfrm>
            <a:off x="12007850" y="835377"/>
            <a:ext cx="11642982" cy="11397898"/>
          </a:xfrm>
          <a:prstGeom prst="rect">
            <a:avLst/>
          </a:prstGeom>
        </p:spPr>
        <p:txBody>
          <a:bodyPr/>
          <a:lstStyle>
            <a:lvl1pPr>
              <a:defRPr sz="6000">
                <a:latin typeface="+mn-lt"/>
              </a:defRPr>
            </a:lvl1pPr>
          </a:lstStyle>
          <a:p>
            <a:r>
              <a:rPr lang="en-US"/>
              <a:t>Drag picture to placeholder or click icon to add</a:t>
            </a:r>
            <a:endParaRPr lang="en-US" dirty="0"/>
          </a:p>
        </p:txBody>
      </p:sp>
      <p:sp>
        <p:nvSpPr>
          <p:cNvPr id="3" name="Text Placeholder 2"/>
          <p:cNvSpPr>
            <a:spLocks noGrp="1"/>
          </p:cNvSpPr>
          <p:nvPr>
            <p:ph type="body" sz="quarter" idx="11"/>
          </p:nvPr>
        </p:nvSpPr>
        <p:spPr>
          <a:xfrm>
            <a:off x="1441450" y="946150"/>
            <a:ext cx="9877258" cy="808509"/>
          </a:xfrm>
          <a:prstGeom prst="rect">
            <a:avLst/>
          </a:prstGeom>
        </p:spPr>
        <p:txBody>
          <a:bodyPr/>
          <a:lstStyle>
            <a:lvl1pPr algn="l">
              <a:defRPr sz="3500" b="1">
                <a:solidFill>
                  <a:srgbClr val="B3B6A7"/>
                </a:solidFill>
                <a:latin typeface="+mn-lt"/>
              </a:defRPr>
            </a:lvl1pPr>
            <a:lvl2pPr algn="l">
              <a:defRPr sz="3500" b="1">
                <a:latin typeface="+mn-lt"/>
              </a:defRPr>
            </a:lvl2pPr>
            <a:lvl3pPr algn="l">
              <a:defRPr sz="3500" b="1">
                <a:latin typeface="+mn-lt"/>
              </a:defRPr>
            </a:lvl3pPr>
            <a:lvl4pPr algn="l">
              <a:defRPr sz="3500" b="1">
                <a:latin typeface="+mn-lt"/>
              </a:defRPr>
            </a:lvl4pPr>
            <a:lvl5pPr algn="l">
              <a:defRPr sz="3500" b="1">
                <a:latin typeface="+mn-lt"/>
              </a:defRPr>
            </a:lvl5pPr>
          </a:lstStyle>
          <a:p>
            <a:pPr lvl="0"/>
            <a:r>
              <a:rPr lang="en-US"/>
              <a:t>Click to edit Master text styles</a:t>
            </a:r>
          </a:p>
        </p:txBody>
      </p:sp>
      <p:sp>
        <p:nvSpPr>
          <p:cNvPr id="5" name="Text Placeholder 4"/>
          <p:cNvSpPr>
            <a:spLocks noGrp="1"/>
          </p:cNvSpPr>
          <p:nvPr>
            <p:ph type="body" sz="quarter" idx="12"/>
          </p:nvPr>
        </p:nvSpPr>
        <p:spPr>
          <a:xfrm>
            <a:off x="1462088" y="5362575"/>
            <a:ext cx="9856787" cy="6870700"/>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ialtas na hÉireann | Government of Ireland"/>
          <p:cNvSpPr txBox="1"/>
          <p:nvPr userDrawn="1"/>
        </p:nvSpPr>
        <p:spPr>
          <a:xfrm>
            <a:off x="1441449" y="12611805"/>
            <a:ext cx="3919343"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a:latin typeface="+mn-lt"/>
              </a:rPr>
              <a:t>  </a:t>
            </a:r>
            <a:r>
              <a:rPr lang="en-GB" b="1" dirty="0" err="1">
                <a:latin typeface="+mn-lt"/>
              </a:rPr>
              <a:t>Oifig</a:t>
            </a:r>
            <a:r>
              <a:rPr lang="en-GB" b="1" dirty="0">
                <a:latin typeface="+mn-lt"/>
              </a:rPr>
              <a:t> </a:t>
            </a:r>
            <a:r>
              <a:rPr lang="en-GB" b="1" dirty="0" err="1">
                <a:latin typeface="+mn-lt"/>
              </a:rPr>
              <a:t>Luachála</a:t>
            </a:r>
            <a:r>
              <a:rPr lang="en-GB" b="1" dirty="0">
                <a:latin typeface="+mn-lt"/>
              </a:rPr>
              <a:t> </a:t>
            </a:r>
            <a:r>
              <a:rPr dirty="0">
                <a:latin typeface="+mn-lt"/>
              </a:rPr>
              <a:t>| </a:t>
            </a:r>
            <a:r>
              <a:rPr lang="en-US" dirty="0">
                <a:latin typeface="+mn-lt"/>
              </a:rPr>
              <a:t>Valuation Office</a:t>
            </a:r>
            <a:endParaRPr dirty="0">
              <a:latin typeface="+mn-lt"/>
            </a:endParaRPr>
          </a:p>
        </p:txBody>
      </p:sp>
    </p:spTree>
    <p:extLst>
      <p:ext uri="{BB962C8B-B14F-4D97-AF65-F5344CB8AC3E}">
        <p14:creationId xmlns:p14="http://schemas.microsoft.com/office/powerpoint/2010/main" val="124144309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4342B5-61A4-D098-0A9E-95D6BE252331}"/>
              </a:ext>
            </a:extLst>
          </p:cNvPr>
          <p:cNvSpPr txBox="1"/>
          <p:nvPr userDrawn="1"/>
        </p:nvSpPr>
        <p:spPr>
          <a:xfrm rot="20207263">
            <a:off x="2695575" y="4214692"/>
            <a:ext cx="12782550"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95000"/>
                  </a:schemeClr>
                </a:solidFill>
                <a:effectLst/>
                <a:uFillTx/>
                <a:latin typeface="Open Sans"/>
                <a:ea typeface="Open Sans"/>
                <a:cs typeface="Open Sans"/>
                <a:sym typeface="Open Sans"/>
              </a:rPr>
              <a:t>Draft</a:t>
            </a: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436947" y="639733"/>
            <a:ext cx="2041817" cy="2700000"/>
          </a:xfrm>
          <a:prstGeom prst="rect">
            <a:avLst/>
          </a:prstGeom>
        </p:spPr>
      </p:pic>
      <p:sp>
        <p:nvSpPr>
          <p:cNvPr id="2" name="Body Level One…"/>
          <p:cNvSpPr txBox="1"/>
          <p:nvPr/>
        </p:nvSpPr>
        <p:spPr>
          <a:xfrm>
            <a:off x="3708970" y="9482323"/>
            <a:ext cx="18897030" cy="3006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l" defTabSz="800735">
              <a:lnSpc>
                <a:spcPct val="120000"/>
              </a:lnSpc>
              <a:defRPr sz="3104">
                <a:solidFill>
                  <a:srgbClr val="FFFFFF"/>
                </a:solidFill>
              </a:defRPr>
            </a:lvl1pPr>
            <a:lvl2pPr indent="0" algn="l" defTabSz="800735">
              <a:lnSpc>
                <a:spcPct val="120000"/>
              </a:lnSpc>
              <a:buClr>
                <a:srgbClr val="FFFFFF"/>
              </a:buClr>
              <a:defRPr sz="3104">
                <a:solidFill>
                  <a:srgbClr val="FFFFFF"/>
                </a:solidFill>
                <a:latin typeface="Georgia"/>
                <a:ea typeface="Georgia"/>
                <a:cs typeface="Georgia"/>
                <a:sym typeface="Georgia"/>
              </a:defRPr>
            </a:lvl2pPr>
            <a:lvl3pPr indent="443484" algn="l" defTabSz="800735">
              <a:lnSpc>
                <a:spcPct val="120000"/>
              </a:lnSpc>
              <a:defRPr sz="3104" i="1">
                <a:solidFill>
                  <a:srgbClr val="FFFFFF"/>
                </a:solidFill>
              </a:defRPr>
            </a:lvl3pPr>
            <a:lvl4pPr indent="665226" algn="l" defTabSz="800735">
              <a:lnSpc>
                <a:spcPct val="120000"/>
              </a:lnSpc>
              <a:defRPr sz="3104" i="1">
                <a:solidFill>
                  <a:srgbClr val="FFFFFF"/>
                </a:solidFill>
                <a:latin typeface="Georgia"/>
                <a:ea typeface="Georgia"/>
                <a:cs typeface="Georgia"/>
                <a:sym typeface="Georgia"/>
              </a:defRPr>
            </a:lvl4pPr>
            <a:lvl5pPr indent="886968" algn="l" defTabSz="800735">
              <a:lnSpc>
                <a:spcPct val="120000"/>
              </a:lnSpc>
              <a:defRPr sz="3104"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 name="Text Placeholder 2"/>
          <p:cNvSpPr>
            <a:spLocks noGrp="1"/>
          </p:cNvSpPr>
          <p:nvPr>
            <p:ph type="body" idx="1"/>
          </p:nvPr>
        </p:nvSpPr>
        <p:spPr>
          <a:xfrm>
            <a:off x="1441449" y="3651250"/>
            <a:ext cx="19252867" cy="870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sp>
        <p:nvSpPr>
          <p:cNvPr id="4" name="Title Placeholder 3"/>
          <p:cNvSpPr>
            <a:spLocks noGrp="1"/>
          </p:cNvSpPr>
          <p:nvPr>
            <p:ph type="title"/>
          </p:nvPr>
        </p:nvSpPr>
        <p:spPr>
          <a:xfrm>
            <a:off x="1411042" y="742245"/>
            <a:ext cx="19283274" cy="2286000"/>
          </a:xfrm>
          <a:prstGeom prst="rect">
            <a:avLst/>
          </a:prstGeom>
        </p:spPr>
        <p:txBody>
          <a:bodyPr vert="horz" lIns="91440" tIns="45720" rIns="91440" bIns="45720" rtlCol="0" anchor="t">
            <a:normAutofit/>
          </a:bodyPr>
          <a:lstStyle/>
          <a:p>
            <a:r>
              <a:rPr lang="en-US" dirty="0"/>
              <a:t>Title Text</a:t>
            </a:r>
          </a:p>
        </p:txBody>
      </p:sp>
      <p:sp>
        <p:nvSpPr>
          <p:cNvPr id="7" name="Rialtas na hÉireann | Government of Ireland"/>
          <p:cNvSpPr txBox="1"/>
          <p:nvPr userDrawn="1"/>
        </p:nvSpPr>
        <p:spPr>
          <a:xfrm>
            <a:off x="1441449" y="12611805"/>
            <a:ext cx="3919343"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t>‹#›</a:t>
            </a:fld>
            <a:r>
              <a:rPr lang="en-GB" b="1" dirty="0">
                <a:latin typeface="+mn-lt"/>
              </a:rPr>
              <a:t>  </a:t>
            </a:r>
            <a:r>
              <a:rPr lang="en-GB" b="1" dirty="0" err="1">
                <a:latin typeface="+mn-lt"/>
              </a:rPr>
              <a:t>Oifig</a:t>
            </a:r>
            <a:r>
              <a:rPr lang="en-GB" b="1" dirty="0">
                <a:latin typeface="+mn-lt"/>
              </a:rPr>
              <a:t> </a:t>
            </a:r>
            <a:r>
              <a:rPr lang="en-GB" b="1" dirty="0" err="1">
                <a:latin typeface="+mn-lt"/>
              </a:rPr>
              <a:t>Luachála</a:t>
            </a:r>
            <a:r>
              <a:rPr lang="en-GB" b="1" dirty="0">
                <a:latin typeface="+mn-lt"/>
              </a:rPr>
              <a:t> </a:t>
            </a:r>
            <a:r>
              <a:rPr dirty="0">
                <a:latin typeface="+mn-lt"/>
              </a:rPr>
              <a:t>| </a:t>
            </a:r>
            <a:r>
              <a:rPr lang="en-US" dirty="0">
                <a:latin typeface="+mn-lt"/>
              </a:rPr>
              <a:t>Valuation Office</a:t>
            </a:r>
            <a:endParaRPr dirty="0">
              <a:latin typeface="+mn-lt"/>
            </a:endParaRPr>
          </a:p>
        </p:txBody>
      </p:sp>
    </p:spTree>
  </p:cSld>
  <p:clrMap bg1="lt1" tx1="dk1" bg2="lt2" tx2="dk2" accent1="accent1" accent2="accent2" accent3="accent3" accent4="accent4" accent5="accent5" accent6="accent6" hlink="hlink" folHlink="folHlink"/>
  <p:sldLayoutIdLst>
    <p:sldLayoutId id="2147483670" r:id="rId1"/>
    <p:sldLayoutId id="2147483662" r:id="rId2"/>
    <p:sldLayoutId id="2147483658" r:id="rId3"/>
    <p:sldLayoutId id="2147483663" r:id="rId4"/>
    <p:sldLayoutId id="2147483665" r:id="rId5"/>
    <p:sldLayoutId id="2147483664" r:id="rId6"/>
    <p:sldLayoutId id="2147483666" r:id="rId7"/>
    <p:sldLayoutId id="2147483660" r:id="rId8"/>
    <p:sldLayoutId id="2147483669" r:id="rId9"/>
    <p:sldLayoutId id="2147483668" r:id="rId10"/>
    <p:sldLayoutId id="2147483659" r:id="rId11"/>
    <p:sldLayoutId id="2147483667" r:id="rId12"/>
  </p:sldLayoutIdLst>
  <p:transition spd="med"/>
  <p:txStyles>
    <p:titleStyle>
      <a:lvl1pPr marL="0" marR="0" indent="0" algn="l" defTabSz="825500" eaLnBrk="1" latinLnBrk="0" hangingPunct="1">
        <a:lnSpc>
          <a:spcPct val="100000"/>
        </a:lnSpc>
        <a:spcBef>
          <a:spcPts val="0"/>
        </a:spcBef>
        <a:spcAft>
          <a:spcPts val="0"/>
        </a:spcAft>
        <a:buClrTx/>
        <a:buSzTx/>
        <a:buFontTx/>
        <a:buNone/>
        <a:tabLst/>
        <a:defRPr sz="9600" b="1" i="0" u="none" strike="noStrike" cap="none" spc="-180" baseline="0">
          <a:ln>
            <a:noFill/>
          </a:ln>
          <a:solidFill>
            <a:srgbClr val="004D44"/>
          </a:solidFill>
          <a:uFillTx/>
          <a:latin typeface="+mn-lt"/>
          <a:ea typeface="Open Sans"/>
          <a:cs typeface="Open Sans"/>
          <a:sym typeface="Open Sans"/>
        </a:defRPr>
      </a:lvl1pPr>
      <a:lvl2pPr marL="0" marR="0" indent="228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2pPr>
      <a:lvl3pPr marL="0" marR="0" indent="457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3pPr>
      <a:lvl4pPr marL="0" marR="0" indent="685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4pPr>
      <a:lvl5pPr marL="0" marR="0" indent="9144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5pPr>
      <a:lvl6pPr marL="0" marR="0" indent="11430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6pPr>
      <a:lvl7pPr marL="0" marR="0" indent="1371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7pPr>
      <a:lvl8pPr marL="0" marR="0" indent="1600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8pPr>
      <a:lvl9pPr marL="0" marR="0" indent="1828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9pPr>
    </p:titleStyle>
    <p:bodyStyle>
      <a:lvl1pPr marL="0" marR="0" indent="0" algn="l" defTabSz="825500" eaLnBrk="1" fontAlgn="auto" latinLnBrk="0" hangingPunct="1">
        <a:lnSpc>
          <a:spcPct val="110000"/>
        </a:lnSpc>
        <a:spcBef>
          <a:spcPts val="0"/>
        </a:spcBef>
        <a:spcAft>
          <a:spcPts val="0"/>
        </a:spcAft>
        <a:buClrTx/>
        <a:buSzTx/>
        <a:buFontTx/>
        <a:buNone/>
        <a:tabLst/>
        <a:defRPr sz="8800" b="0" i="0" u="none" strike="noStrike" cap="none" spc="-150" baseline="0">
          <a:ln>
            <a:noFill/>
          </a:ln>
          <a:solidFill>
            <a:srgbClr val="5E5E5E"/>
          </a:solidFill>
          <a:uFillTx/>
          <a:latin typeface="+mn-lt"/>
          <a:ea typeface="Open Sans"/>
          <a:cs typeface="Open Sans"/>
          <a:sym typeface="Open Sans"/>
        </a:defRPr>
      </a:lvl1pPr>
      <a:lvl2pPr marL="0" marR="0" indent="228600" algn="l" defTabSz="825500" eaLnBrk="1" fontAlgn="auto" latinLnBrk="0" hangingPunct="1">
        <a:lnSpc>
          <a:spcPct val="110000"/>
        </a:lnSpc>
        <a:spcBef>
          <a:spcPts val="0"/>
        </a:spcBef>
        <a:spcAft>
          <a:spcPts val="0"/>
        </a:spcAft>
        <a:buClrTx/>
        <a:buSzTx/>
        <a:buFontTx/>
        <a:buNone/>
        <a:tabLst/>
        <a:defRPr sz="6000" b="0" i="0" u="none" strike="noStrike" cap="none" spc="-150" baseline="0">
          <a:ln>
            <a:noFill/>
          </a:ln>
          <a:solidFill>
            <a:srgbClr val="5E5E5E"/>
          </a:solidFill>
          <a:uFillTx/>
          <a:latin typeface="+mn-lt"/>
          <a:ea typeface="Open Sans"/>
          <a:cs typeface="Open Sans"/>
          <a:sym typeface="Open Sans"/>
        </a:defRPr>
      </a:lvl2pPr>
      <a:lvl3pPr marL="1440000" marR="0" indent="-857250" algn="l" defTabSz="825500" eaLnBrk="1" fontAlgn="auto" latinLnBrk="0" hangingPunct="1">
        <a:lnSpc>
          <a:spcPct val="110000"/>
        </a:lnSpc>
        <a:spcBef>
          <a:spcPts val="0"/>
        </a:spcBef>
        <a:spcAft>
          <a:spcPts val="0"/>
        </a:spcAft>
        <a:buClr>
          <a:srgbClr val="83BE41"/>
        </a:buClr>
        <a:buSzTx/>
        <a:buFont typeface=".AppleSystemUIFont" charset="-120"/>
        <a:buChar char="—"/>
        <a:tabLst/>
        <a:defRPr sz="6000" b="0" i="1" u="none" strike="noStrike" cap="none" spc="-150" baseline="0">
          <a:ln>
            <a:noFill/>
          </a:ln>
          <a:solidFill>
            <a:srgbClr val="5E5E5E"/>
          </a:solidFill>
          <a:uFillTx/>
          <a:latin typeface="+mn-lt"/>
          <a:ea typeface="Open Sans"/>
          <a:cs typeface="Open Sans"/>
          <a:sym typeface="Open Sans"/>
        </a:defRPr>
      </a:lvl3pPr>
      <a:lvl4pPr marL="216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0" u="none" strike="noStrike" cap="none" spc="-150" baseline="0">
          <a:ln>
            <a:noFill/>
          </a:ln>
          <a:solidFill>
            <a:srgbClr val="5E5E5E"/>
          </a:solidFill>
          <a:uFillTx/>
          <a:latin typeface="+mn-lt"/>
          <a:ea typeface="Open Sans"/>
          <a:cs typeface="Open Sans"/>
          <a:sym typeface="Open Sans"/>
        </a:defRPr>
      </a:lvl4pPr>
      <a:lvl5pPr marL="288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1" u="none" strike="noStrike" cap="none" spc="-150" baseline="0">
          <a:ln>
            <a:noFill/>
          </a:ln>
          <a:solidFill>
            <a:srgbClr val="5E5E5E"/>
          </a:solidFill>
          <a:uFillTx/>
          <a:latin typeface="+mn-lt"/>
          <a:ea typeface="Open Sans"/>
          <a:cs typeface="Open Sans"/>
          <a:sym typeface="Open Sans"/>
        </a:defRPr>
      </a:lvl5pPr>
      <a:lvl6pPr marL="0" marR="0" indent="11430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6pPr>
      <a:lvl7pPr marL="0" marR="0" indent="13716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7pPr>
      <a:lvl8pPr marL="0" marR="0" indent="16002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8pPr>
      <a:lvl9pPr marL="0" marR="0" indent="18288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9pPr>
    </p:bodyStyle>
    <p:otherStyle>
      <a:lvl1pPr marL="0" marR="0" indent="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1pPr>
      <a:lvl2pPr marL="0" marR="0" indent="228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2pPr>
      <a:lvl3pPr marL="0" marR="0" indent="457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3pPr>
      <a:lvl4pPr marL="0" marR="0" indent="685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4pPr>
      <a:lvl5pPr marL="0" marR="0" indent="9144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5pPr>
      <a:lvl6pPr marL="0" marR="0" indent="11430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6pPr>
      <a:lvl7pPr marL="0" marR="0" indent="1371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7pPr>
      <a:lvl8pPr marL="0" marR="0" indent="1600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8pPr>
      <a:lvl9pPr marL="0" marR="0" indent="1828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hyperlink" Target="tel:018171033" TargetMode="External"/><Relationship Id="rId7" Type="http://schemas.openxmlformats.org/officeDocument/2006/relationships/image" Target="../media/image25.png"/><Relationship Id="rId2" Type="http://schemas.openxmlformats.org/officeDocument/2006/relationships/hyperlink" Target="mailto:reval2023@valoff.ie"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ie/url?sa=i&amp;rct=j&amp;q=&amp;esrc=s&amp;source=images&amp;cd=&amp;cad=rja&amp;uact=8&amp;ved=0ahUKEwjx-KSC8_HUAhXILFAKHdU-B7AQjRwIBw&amp;url=http://www.vtulive.com/vtu-revaluation-results-2017-updates-on-vtulive-com/&amp;psig=AFQjCNE85SV7Esnzas_5TT3Yabc0lWY4Lg&amp;ust=1499335305290902" TargetMode="External"/><Relationship Id="rId2" Type="http://schemas.openxmlformats.org/officeDocument/2006/relationships/hyperlink" Target="https://www.valoff.ie/en/about-us/legislation/"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9609" y="3814011"/>
            <a:ext cx="19276391" cy="5239142"/>
          </a:xfrm>
        </p:spPr>
        <p:txBody>
          <a:bodyPr>
            <a:normAutofit/>
          </a:bodyPr>
          <a:lstStyle/>
          <a:p>
            <a:r>
              <a:rPr lang="en-IE" sz="9600" dirty="0"/>
              <a:t>National Revaluation Programme:</a:t>
            </a:r>
            <a:br>
              <a:rPr lang="en-IE" sz="9600" dirty="0"/>
            </a:br>
            <a:br>
              <a:rPr lang="en-IE" sz="9600" dirty="0"/>
            </a:br>
            <a:r>
              <a:rPr lang="en-IE" sz="9600" dirty="0"/>
              <a:t>REVAL 2023</a:t>
            </a:r>
            <a:br>
              <a:rPr lang="en-IE" sz="9600" dirty="0"/>
            </a:br>
            <a:r>
              <a:rPr lang="en-IE" sz="9600" dirty="0"/>
              <a:t>Irish Hotels Federation</a:t>
            </a:r>
            <a:endParaRPr lang="en-IE" dirty="0"/>
          </a:p>
        </p:txBody>
      </p:sp>
      <p:sp>
        <p:nvSpPr>
          <p:cNvPr id="3" name="Text Placeholder 2"/>
          <p:cNvSpPr>
            <a:spLocks noGrp="1"/>
          </p:cNvSpPr>
          <p:nvPr>
            <p:ph type="body" sz="quarter" idx="1"/>
          </p:nvPr>
        </p:nvSpPr>
        <p:spPr>
          <a:xfrm>
            <a:off x="3708970" y="9482322"/>
            <a:ext cx="18897030" cy="2335303"/>
          </a:xfrm>
        </p:spPr>
        <p:txBody>
          <a:bodyPr>
            <a:normAutofit/>
          </a:bodyPr>
          <a:lstStyle/>
          <a:p>
            <a:r>
              <a:rPr lang="en-IE" dirty="0"/>
              <a:t>5</a:t>
            </a:r>
            <a:r>
              <a:rPr lang="en-IE" baseline="30000" dirty="0"/>
              <a:t>th</a:t>
            </a:r>
            <a:r>
              <a:rPr lang="en-IE" dirty="0"/>
              <a:t> October 2022</a:t>
            </a:r>
          </a:p>
          <a:p>
            <a:r>
              <a:rPr lang="en-IE" dirty="0"/>
              <a:t>Declan Lavelle – Head of Valuation Services</a:t>
            </a:r>
          </a:p>
          <a:p>
            <a:r>
              <a:rPr lang="en-IE" dirty="0"/>
              <a:t>Terry Fahey – Director of Revaluation</a:t>
            </a:r>
          </a:p>
        </p:txBody>
      </p:sp>
      <p:pic>
        <p:nvPicPr>
          <p:cNvPr id="6" name="Picture 5">
            <a:extLst>
              <a:ext uri="{FF2B5EF4-FFF2-40B4-BE49-F238E27FC236}">
                <a16:creationId xmlns:a16="http://schemas.microsoft.com/office/drawing/2014/main" id="{6EE6CE5F-F86F-4628-A58F-87ED0AEC287B}"/>
              </a:ext>
            </a:extLst>
          </p:cNvPr>
          <p:cNvPicPr>
            <a:picLocks noChangeAspect="1"/>
          </p:cNvPicPr>
          <p:nvPr/>
        </p:nvPicPr>
        <p:blipFill>
          <a:blip r:embed="rId2"/>
          <a:stretch>
            <a:fillRect/>
          </a:stretch>
        </p:blipFill>
        <p:spPr>
          <a:xfrm>
            <a:off x="19542941" y="10783955"/>
            <a:ext cx="4511009" cy="2616885"/>
          </a:xfrm>
          <a:prstGeom prst="rect">
            <a:avLst/>
          </a:prstGeom>
        </p:spPr>
      </p:pic>
    </p:spTree>
    <p:extLst>
      <p:ext uri="{BB962C8B-B14F-4D97-AF65-F5344CB8AC3E}">
        <p14:creationId xmlns:p14="http://schemas.microsoft.com/office/powerpoint/2010/main" val="181184406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0A26F6-10EE-6F02-EE62-B22512286259}"/>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p:cNvSpPr>
            <a:spLocks noGrp="1"/>
          </p:cNvSpPr>
          <p:nvPr>
            <p:ph type="title"/>
          </p:nvPr>
        </p:nvSpPr>
        <p:spPr>
          <a:xfrm>
            <a:off x="3078388" y="3396503"/>
            <a:ext cx="18897030" cy="12096748"/>
          </a:xfrm>
        </p:spPr>
        <p:txBody>
          <a:bodyPr>
            <a:normAutofit fontScale="90000"/>
          </a:bodyPr>
          <a:lstStyle/>
          <a:p>
            <a:r>
              <a:rPr lang="en-US" sz="8900" dirty="0"/>
              <a:t>Revenue Neutral for Council</a:t>
            </a:r>
            <a:br>
              <a:rPr lang="en-IE" sz="10700" dirty="0"/>
            </a:br>
            <a:br>
              <a:rPr lang="en-IE" sz="4000" dirty="0">
                <a:solidFill>
                  <a:srgbClr val="00B050"/>
                </a:solidFill>
              </a:rPr>
            </a:br>
            <a:br>
              <a:rPr lang="en-IE" sz="4400" spc="0" dirty="0">
                <a:solidFill>
                  <a:schemeClr val="tx1"/>
                </a:solidFill>
                <a:sym typeface="Open Sans"/>
              </a:rPr>
            </a:br>
            <a:r>
              <a:rPr lang="en-IE" sz="4400" spc="0" dirty="0">
                <a:solidFill>
                  <a:schemeClr val="tx1"/>
                </a:solidFill>
                <a:sym typeface="Open Sans"/>
              </a:rPr>
              <a:t> - </a:t>
            </a:r>
            <a:r>
              <a:rPr lang="en-IE" sz="4400" spc="0" dirty="0">
                <a:solidFill>
                  <a:schemeClr val="tx1"/>
                </a:solidFill>
              </a:rPr>
              <a:t>Revaluation is about </a:t>
            </a:r>
            <a:r>
              <a:rPr lang="en-IE" sz="4400" spc="0" dirty="0">
                <a:solidFill>
                  <a:srgbClr val="FF0000"/>
                </a:solidFill>
              </a:rPr>
              <a:t>Redistribution</a:t>
            </a:r>
            <a:r>
              <a:rPr lang="en-IE" sz="4400" spc="0" dirty="0">
                <a:solidFill>
                  <a:schemeClr val="tx1"/>
                </a:solidFill>
              </a:rPr>
              <a:t> of rates liability</a:t>
            </a:r>
            <a:br>
              <a:rPr lang="en-IE" sz="4400" spc="0" dirty="0">
                <a:solidFill>
                  <a:schemeClr val="tx1"/>
                </a:solidFill>
              </a:rPr>
            </a:br>
            <a:br>
              <a:rPr lang="en-IE" sz="4400" spc="0" dirty="0">
                <a:solidFill>
                  <a:schemeClr val="tx1"/>
                </a:solidFill>
              </a:rPr>
            </a:br>
            <a:r>
              <a:rPr lang="en-IE" sz="4400" spc="0" dirty="0">
                <a:solidFill>
                  <a:schemeClr val="tx1"/>
                </a:solidFill>
              </a:rPr>
              <a:t> - Rates liability of individual ratepayers may change</a:t>
            </a:r>
            <a:br>
              <a:rPr lang="en-IE" sz="4400" spc="0" dirty="0">
                <a:solidFill>
                  <a:schemeClr val="tx1"/>
                </a:solidFill>
              </a:rPr>
            </a:br>
            <a:br>
              <a:rPr lang="en-IE" sz="4400" spc="0" dirty="0">
                <a:solidFill>
                  <a:schemeClr val="tx1"/>
                </a:solidFill>
              </a:rPr>
            </a:br>
            <a:r>
              <a:rPr lang="en-IE" sz="4400" spc="0" dirty="0">
                <a:solidFill>
                  <a:schemeClr val="tx1"/>
                </a:solidFill>
              </a:rPr>
              <a:t> - “Revenue neutral” for Local Authority: </a:t>
            </a:r>
            <a:br>
              <a:rPr lang="en-IE" sz="3600" spc="0" dirty="0">
                <a:solidFill>
                  <a:schemeClr val="tx1"/>
                </a:solidFill>
              </a:rPr>
            </a:br>
            <a:br>
              <a:rPr lang="en-IE" sz="3600" spc="0" dirty="0">
                <a:solidFill>
                  <a:schemeClr val="tx1"/>
                </a:solidFill>
              </a:rPr>
            </a:br>
            <a:r>
              <a:rPr lang="en-IE" sz="3600" spc="0" dirty="0">
                <a:solidFill>
                  <a:schemeClr val="tx1"/>
                </a:solidFill>
              </a:rPr>
              <a:t>      Ministerial Rates Cap: Sec. 56 Valuation Act 2001, as amended by Local Government Rates and</a:t>
            </a:r>
            <a:br>
              <a:rPr lang="en-IE" sz="3600" spc="0" dirty="0">
                <a:solidFill>
                  <a:schemeClr val="tx1"/>
                </a:solidFill>
              </a:rPr>
            </a:br>
            <a:r>
              <a:rPr lang="en-IE" sz="3600" spc="0" dirty="0">
                <a:solidFill>
                  <a:schemeClr val="tx1"/>
                </a:solidFill>
              </a:rPr>
              <a:t>      Other Matters Act 2019</a:t>
            </a:r>
            <a:br>
              <a:rPr lang="en-IE" sz="3600" spc="0" dirty="0">
                <a:solidFill>
                  <a:schemeClr val="tx1"/>
                </a:solidFill>
              </a:rPr>
            </a:br>
            <a:br>
              <a:rPr lang="en-IE" sz="3600" spc="0" dirty="0">
                <a:solidFill>
                  <a:schemeClr val="tx1"/>
                </a:solidFill>
              </a:rPr>
            </a:br>
            <a:r>
              <a:rPr lang="en-IE" sz="3600" spc="0" dirty="0">
                <a:solidFill>
                  <a:schemeClr val="tx1"/>
                </a:solidFill>
              </a:rPr>
              <a:t>      Subject to Sec 56, total amount of rates income remains the same</a:t>
            </a:r>
            <a:br>
              <a:rPr lang="en-IE" sz="3600" spc="0" dirty="0">
                <a:solidFill>
                  <a:schemeClr val="tx1"/>
                </a:solidFill>
              </a:rPr>
            </a:br>
            <a:br>
              <a:rPr lang="en-IE" sz="3600" spc="0" dirty="0">
                <a:solidFill>
                  <a:schemeClr val="tx1"/>
                </a:solidFill>
              </a:rPr>
            </a:br>
            <a:r>
              <a:rPr lang="en-IE" sz="3600" spc="0" dirty="0">
                <a:solidFill>
                  <a:schemeClr val="tx1"/>
                </a:solidFill>
              </a:rPr>
              <a:t>      Benefit from Inflation, New Developments, Improvements to existing buildings</a:t>
            </a:r>
            <a:br>
              <a:rPr lang="en-IE" sz="3600" spc="0" dirty="0">
                <a:solidFill>
                  <a:schemeClr val="tx1"/>
                </a:solidFill>
              </a:rPr>
            </a:br>
            <a:br>
              <a:rPr lang="en-IE" sz="3600" spc="0" dirty="0">
                <a:solidFill>
                  <a:schemeClr val="tx1"/>
                </a:solidFill>
              </a:rPr>
            </a:br>
            <a:r>
              <a:rPr lang="en-IE" sz="3600" spc="0" dirty="0">
                <a:solidFill>
                  <a:schemeClr val="tx1"/>
                </a:solidFill>
              </a:rPr>
              <a:t>      Benefit from Global Valuations in same year as new list is published</a:t>
            </a:r>
            <a:br>
              <a:rPr lang="en-IE" sz="3600" spc="0" dirty="0">
                <a:solidFill>
                  <a:schemeClr val="tx1"/>
                </a:solidFill>
              </a:rPr>
            </a:br>
            <a:br>
              <a:rPr lang="en-IE" sz="3600" spc="0" dirty="0">
                <a:solidFill>
                  <a:schemeClr val="tx1"/>
                </a:solidFill>
              </a:rPr>
            </a:br>
            <a:r>
              <a:rPr lang="en-IE" sz="3600" spc="0" dirty="0">
                <a:solidFill>
                  <a:schemeClr val="tx1"/>
                </a:solidFill>
              </a:rPr>
              <a:t>      Contingency for “Leakage” from new valuation list arising from appeals</a:t>
            </a:r>
            <a:br>
              <a:rPr lang="en-IE" sz="3600" dirty="0"/>
            </a:br>
            <a:br>
              <a:rPr lang="en-IE" sz="3600" spc="0" dirty="0">
                <a:solidFill>
                  <a:schemeClr val="tx1"/>
                </a:solidFill>
                <a:sym typeface="Open Sans"/>
              </a:rPr>
            </a:br>
            <a:br>
              <a:rPr lang="en-IE" sz="3600" spc="0" dirty="0">
                <a:solidFill>
                  <a:schemeClr val="tx1"/>
                </a:solidFill>
              </a:rPr>
            </a:br>
            <a:br>
              <a:rPr lang="en-IE" sz="3600" spc="0" dirty="0">
                <a:solidFill>
                  <a:schemeClr val="tx1"/>
                </a:solidFill>
                <a:sym typeface="Open Sans"/>
              </a:rPr>
            </a:br>
            <a:br>
              <a:rPr lang="en-IE" sz="9600" dirty="0"/>
            </a:br>
            <a:br>
              <a:rPr lang="en-US" sz="3600" dirty="0"/>
            </a:br>
            <a:endParaRPr lang="en-US" sz="3600" dirty="0"/>
          </a:p>
        </p:txBody>
      </p:sp>
      <p:pic>
        <p:nvPicPr>
          <p:cNvPr id="5" name="Picture 40" descr="RTÉ.ie News: Finances Four-year budgetary plan to be set out "/>
          <p:cNvPicPr>
            <a:picLocks noChangeAspect="1" noChangeArrowheads="1"/>
          </p:cNvPicPr>
          <p:nvPr/>
        </p:nvPicPr>
        <p:blipFill>
          <a:blip r:embed="rId2" cstate="print"/>
          <a:srcRect/>
          <a:stretch>
            <a:fillRect/>
          </a:stretch>
        </p:blipFill>
        <p:spPr bwMode="auto">
          <a:xfrm>
            <a:off x="17164879" y="5778749"/>
            <a:ext cx="3961339" cy="2406254"/>
          </a:xfrm>
          <a:prstGeom prst="rect">
            <a:avLst/>
          </a:prstGeom>
          <a:noFill/>
          <a:ln w="9525">
            <a:noFill/>
            <a:miter lim="800000"/>
            <a:headEnd/>
            <a:tailEnd/>
          </a:ln>
        </p:spPr>
      </p:pic>
      <p:pic>
        <p:nvPicPr>
          <p:cNvPr id="6" name="Picture 5">
            <a:extLst>
              <a:ext uri="{FF2B5EF4-FFF2-40B4-BE49-F238E27FC236}">
                <a16:creationId xmlns:a16="http://schemas.microsoft.com/office/drawing/2014/main" id="{36F3C149-49A6-481E-ADAA-D90D5156971F}"/>
              </a:ext>
            </a:extLst>
          </p:cNvPr>
          <p:cNvPicPr>
            <a:picLocks noChangeAspect="1"/>
          </p:cNvPicPr>
          <p:nvPr/>
        </p:nvPicPr>
        <p:blipFill>
          <a:blip r:embed="rId3"/>
          <a:stretch>
            <a:fillRect/>
          </a:stretch>
        </p:blipFill>
        <p:spPr>
          <a:xfrm>
            <a:off x="19872991" y="759738"/>
            <a:ext cx="4511009" cy="2616885"/>
          </a:xfrm>
          <a:prstGeom prst="rect">
            <a:avLst/>
          </a:prstGeom>
        </p:spPr>
      </p:pic>
    </p:spTree>
    <p:extLst>
      <p:ext uri="{BB962C8B-B14F-4D97-AF65-F5344CB8AC3E}">
        <p14:creationId xmlns:p14="http://schemas.microsoft.com/office/powerpoint/2010/main" val="259625855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C61DF1-74AA-9129-127B-C4278BDC2F26}"/>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p:cNvSpPr>
            <a:spLocks noGrp="1"/>
          </p:cNvSpPr>
          <p:nvPr>
            <p:ph type="title"/>
          </p:nvPr>
        </p:nvSpPr>
        <p:spPr>
          <a:xfrm>
            <a:off x="2111764" y="3058550"/>
            <a:ext cx="17830801" cy="7280848"/>
          </a:xfrm>
        </p:spPr>
        <p:txBody>
          <a:bodyPr>
            <a:normAutofit/>
          </a:bodyPr>
          <a:lstStyle/>
          <a:p>
            <a:r>
              <a:rPr lang="en-US" sz="8900" dirty="0"/>
              <a:t>Before &amp; After examples</a:t>
            </a:r>
            <a:br>
              <a:rPr lang="en-US" sz="8900" dirty="0"/>
            </a:br>
            <a:br>
              <a:rPr lang="en-IE" sz="10700" dirty="0"/>
            </a:br>
            <a:br>
              <a:rPr lang="en-IE" sz="4000" dirty="0">
                <a:solidFill>
                  <a:srgbClr val="00B050"/>
                </a:solidFill>
              </a:rPr>
            </a:br>
            <a:br>
              <a:rPr lang="en-IE" sz="3600" dirty="0"/>
            </a:br>
            <a:br>
              <a:rPr lang="en-IE" sz="3600" spc="0" dirty="0">
                <a:solidFill>
                  <a:schemeClr val="tx1"/>
                </a:solidFill>
                <a:sym typeface="Open Sans"/>
              </a:rPr>
            </a:br>
            <a:br>
              <a:rPr lang="en-IE" sz="3600" spc="0" dirty="0">
                <a:solidFill>
                  <a:schemeClr val="tx1"/>
                </a:solidFill>
              </a:rPr>
            </a:br>
            <a:br>
              <a:rPr lang="en-IE" sz="3600" spc="0" dirty="0">
                <a:solidFill>
                  <a:schemeClr val="tx1"/>
                </a:solidFill>
                <a:sym typeface="Open Sans"/>
              </a:rPr>
            </a:br>
            <a:br>
              <a:rPr lang="en-IE" sz="9600" dirty="0"/>
            </a:br>
            <a:br>
              <a:rPr lang="en-US" sz="3600" dirty="0"/>
            </a:br>
            <a:endParaRPr lang="en-US" sz="3600" dirty="0"/>
          </a:p>
        </p:txBody>
      </p:sp>
      <p:pic>
        <p:nvPicPr>
          <p:cNvPr id="6" name="Picture 5">
            <a:extLst>
              <a:ext uri="{FF2B5EF4-FFF2-40B4-BE49-F238E27FC236}">
                <a16:creationId xmlns:a16="http://schemas.microsoft.com/office/drawing/2014/main" id="{36F3C149-49A6-481E-ADAA-D90D5156971F}"/>
              </a:ext>
            </a:extLst>
          </p:cNvPr>
          <p:cNvPicPr>
            <a:picLocks noChangeAspect="1"/>
          </p:cNvPicPr>
          <p:nvPr/>
        </p:nvPicPr>
        <p:blipFill>
          <a:blip r:embed="rId2"/>
          <a:stretch>
            <a:fillRect/>
          </a:stretch>
        </p:blipFill>
        <p:spPr>
          <a:xfrm>
            <a:off x="19872991" y="759738"/>
            <a:ext cx="4511009" cy="2616885"/>
          </a:xfrm>
          <a:prstGeom prst="rect">
            <a:avLst/>
          </a:prstGeom>
        </p:spPr>
      </p:pic>
      <p:graphicFrame>
        <p:nvGraphicFramePr>
          <p:cNvPr id="3" name="Content Placeholder 8">
            <a:extLst>
              <a:ext uri="{FF2B5EF4-FFF2-40B4-BE49-F238E27FC236}">
                <a16:creationId xmlns:a16="http://schemas.microsoft.com/office/drawing/2014/main" id="{3AE92EBA-0911-DFCB-CA65-32EE695D5661}"/>
              </a:ext>
            </a:extLst>
          </p:cNvPr>
          <p:cNvGraphicFramePr>
            <a:graphicFrameLocks/>
          </p:cNvGraphicFramePr>
          <p:nvPr/>
        </p:nvGraphicFramePr>
        <p:xfrm>
          <a:off x="2295939" y="4813014"/>
          <a:ext cx="21836268" cy="8687171"/>
        </p:xfrm>
        <a:graphic>
          <a:graphicData uri="http://schemas.openxmlformats.org/drawingml/2006/table">
            <a:tbl>
              <a:tblPr/>
              <a:tblGrid>
                <a:gridCol w="10555356">
                  <a:extLst>
                    <a:ext uri="{9D8B030D-6E8A-4147-A177-3AD203B41FA5}">
                      <a16:colId xmlns:a16="http://schemas.microsoft.com/office/drawing/2014/main" val="20000"/>
                    </a:ext>
                  </a:extLst>
                </a:gridCol>
                <a:gridCol w="3617844">
                  <a:extLst>
                    <a:ext uri="{9D8B030D-6E8A-4147-A177-3AD203B41FA5}">
                      <a16:colId xmlns:a16="http://schemas.microsoft.com/office/drawing/2014/main" val="20001"/>
                    </a:ext>
                  </a:extLst>
                </a:gridCol>
                <a:gridCol w="3836504">
                  <a:extLst>
                    <a:ext uri="{9D8B030D-6E8A-4147-A177-3AD203B41FA5}">
                      <a16:colId xmlns:a16="http://schemas.microsoft.com/office/drawing/2014/main" val="20002"/>
                    </a:ext>
                  </a:extLst>
                </a:gridCol>
                <a:gridCol w="3826564">
                  <a:extLst>
                    <a:ext uri="{9D8B030D-6E8A-4147-A177-3AD203B41FA5}">
                      <a16:colId xmlns:a16="http://schemas.microsoft.com/office/drawing/2014/main" val="20003"/>
                    </a:ext>
                  </a:extLst>
                </a:gridCol>
              </a:tblGrid>
              <a:tr h="1090458">
                <a:tc>
                  <a:txBody>
                    <a:bodyPr/>
                    <a:lstStyle/>
                    <a:p>
                      <a:pPr algn="ctr" fontAlgn="ctr"/>
                      <a:r>
                        <a:rPr lang="en-IE" sz="4000" b="1" i="0" u="none" strike="noStrike" dirty="0">
                          <a:solidFill>
                            <a:schemeClr val="bg1"/>
                          </a:solidFill>
                          <a:latin typeface="Arial" panose="020B0604020202020204" pitchFamily="34" charset="0"/>
                          <a:cs typeface="Arial" panose="020B0604020202020204" pitchFamily="34" charset="0"/>
                        </a:rPr>
                        <a:t> </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IE" sz="4000" b="1" i="0" u="none" strike="noStrike" dirty="0">
                          <a:solidFill>
                            <a:schemeClr val="bg1"/>
                          </a:solidFill>
                          <a:latin typeface="Arial" panose="020B0604020202020204" pitchFamily="34" charset="0"/>
                          <a:cs typeface="Arial" panose="020B0604020202020204" pitchFamily="34" charset="0"/>
                        </a:rPr>
                        <a:t>Property A</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IE" sz="4000" b="1" i="0" u="none" strike="noStrike" dirty="0">
                          <a:solidFill>
                            <a:schemeClr val="bg1"/>
                          </a:solidFill>
                          <a:latin typeface="Arial" panose="020B0604020202020204" pitchFamily="34" charset="0"/>
                          <a:cs typeface="Arial" panose="020B0604020202020204" pitchFamily="34" charset="0"/>
                        </a:rPr>
                        <a:t>Property B</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ctr"/>
                      <a:r>
                        <a:rPr lang="en-IE" sz="4000" b="1" i="0" u="none" strike="noStrike" dirty="0">
                          <a:solidFill>
                            <a:schemeClr val="bg1"/>
                          </a:solidFill>
                          <a:latin typeface="Arial" panose="020B0604020202020204" pitchFamily="34" charset="0"/>
                          <a:cs typeface="Arial" panose="020B0604020202020204" pitchFamily="34" charset="0"/>
                        </a:rPr>
                        <a:t>Property C</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765768">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Old Rateable Valuation</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€63.09</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€63.09</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€63.09</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745933">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Kerry ARV 2022</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79.25</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79.25</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79.25</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305961">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Rates Liability before Revaluation (Rounded)</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€5,000</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€5,000</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€5,000</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1305961">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Net Annual Value (NAV) after Revaluation</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€20,000</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€22,000</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€18,000</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1305961">
                <a:tc>
                  <a:txBody>
                    <a:bodyPr/>
                    <a:lstStyle/>
                    <a:p>
                      <a:pPr algn="ctr" fontAlgn="ctr"/>
                      <a:r>
                        <a:rPr lang="en-IE" sz="4000" b="0" i="0" u="none" strike="noStrike" dirty="0">
                          <a:solidFill>
                            <a:srgbClr val="FF0000"/>
                          </a:solidFill>
                          <a:latin typeface="Arial" panose="020B0604020202020204" pitchFamily="34" charset="0"/>
                          <a:cs typeface="Arial" panose="020B0604020202020204" pitchFamily="34" charset="0"/>
                        </a:rPr>
                        <a:t>Indicative </a:t>
                      </a:r>
                      <a:r>
                        <a:rPr lang="en-IE" sz="4000" b="0" i="0" u="none" strike="noStrike" dirty="0">
                          <a:solidFill>
                            <a:schemeClr val="tx1"/>
                          </a:solidFill>
                          <a:latin typeface="Arial" panose="020B0604020202020204" pitchFamily="34" charset="0"/>
                          <a:cs typeface="Arial" panose="020B0604020202020204" pitchFamily="34" charset="0"/>
                        </a:rPr>
                        <a:t>ARV after Revaluation</a:t>
                      </a:r>
                      <a:r>
                        <a:rPr lang="en-IE" sz="4000" b="0" i="0" u="none" strike="noStrike" dirty="0">
                          <a:solidFill>
                            <a:srgbClr val="FF0000"/>
                          </a:solidFill>
                          <a:latin typeface="Arial" panose="020B0604020202020204" pitchFamily="34" charset="0"/>
                          <a:cs typeface="Arial" panose="020B0604020202020204" pitchFamily="34" charset="0"/>
                        </a:rPr>
                        <a:t>***</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0.25</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0.25</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0.25</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861168">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Rates Liability after Revaluation</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€5,000</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€5,500</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€4,500</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1305961">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Change in Liability due to Revaluation</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No Change</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IE" sz="4000" b="0" i="0" u="none" strike="noStrike" dirty="0">
                          <a:solidFill>
                            <a:schemeClr val="tx1"/>
                          </a:solidFill>
                          <a:latin typeface="Arial" panose="020B0604020202020204" pitchFamily="34" charset="0"/>
                          <a:cs typeface="Arial" panose="020B0604020202020204" pitchFamily="34" charset="0"/>
                        </a:rPr>
                        <a:t>+€500</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en-IE" sz="4000" b="0" i="0" u="none" strike="noStrike" dirty="0">
                          <a:solidFill>
                            <a:srgbClr val="FF0000"/>
                          </a:solidFill>
                          <a:latin typeface="Arial" panose="020B0604020202020204" pitchFamily="34" charset="0"/>
                          <a:cs typeface="Arial" panose="020B0604020202020204" pitchFamily="34" charset="0"/>
                        </a:rPr>
                        <a:t>-€500</a:t>
                      </a:r>
                    </a:p>
                  </a:txBody>
                  <a:tcPr marL="19050" marR="19050" marT="1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7462349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819028-A445-6B3D-493B-35BE345167B8}"/>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p:cNvSpPr>
            <a:spLocks noGrp="1"/>
          </p:cNvSpPr>
          <p:nvPr>
            <p:ph type="title"/>
          </p:nvPr>
        </p:nvSpPr>
        <p:spPr>
          <a:xfrm>
            <a:off x="3251352" y="2226365"/>
            <a:ext cx="22333225" cy="14719852"/>
          </a:xfrm>
        </p:spPr>
        <p:txBody>
          <a:bodyPr>
            <a:normAutofit fontScale="90000"/>
          </a:bodyPr>
          <a:lstStyle/>
          <a:p>
            <a:pPr lvl="0"/>
            <a:br>
              <a:rPr lang="en-IE" sz="10700" dirty="0"/>
            </a:br>
            <a:br>
              <a:rPr lang="en-IE" sz="10700" dirty="0"/>
            </a:br>
            <a:br>
              <a:rPr lang="en-IE" sz="10700" dirty="0"/>
            </a:br>
            <a:r>
              <a:rPr lang="en-IE" sz="8900" dirty="0"/>
              <a:t>Indicative ARV advised by Local Authorities</a:t>
            </a:r>
            <a:br>
              <a:rPr lang="en-IE" sz="4400" u="sng" spc="0" dirty="0">
                <a:solidFill>
                  <a:schemeClr val="tx1"/>
                </a:solidFill>
              </a:rPr>
            </a:br>
            <a:br>
              <a:rPr lang="en-IE" sz="4400" spc="0" dirty="0">
                <a:solidFill>
                  <a:schemeClr val="tx1"/>
                </a:solidFill>
              </a:rPr>
            </a:br>
            <a:br>
              <a:rPr lang="en-IE" sz="4400" spc="0" dirty="0">
                <a:solidFill>
                  <a:schemeClr val="tx1"/>
                </a:solidFill>
              </a:rPr>
            </a:br>
            <a:r>
              <a:rPr lang="en-IE" sz="4400" spc="0" dirty="0">
                <a:solidFill>
                  <a:schemeClr val="tx1"/>
                </a:solidFill>
              </a:rPr>
              <a:t> - Indicative ARV calculated by reference to 2022 LA budget figure for rates</a:t>
            </a:r>
            <a:br>
              <a:rPr lang="en-IE" sz="4400" spc="0" dirty="0">
                <a:solidFill>
                  <a:schemeClr val="tx1"/>
                </a:solidFill>
              </a:rPr>
            </a:br>
            <a:br>
              <a:rPr lang="en-IE" sz="4400" spc="0" dirty="0">
                <a:solidFill>
                  <a:schemeClr val="tx1"/>
                </a:solidFill>
              </a:rPr>
            </a:br>
            <a:br>
              <a:rPr lang="en-IE" sz="4400" spc="0" dirty="0">
                <a:solidFill>
                  <a:schemeClr val="tx1"/>
                </a:solidFill>
              </a:rPr>
            </a:br>
            <a:r>
              <a:rPr lang="en-IE" sz="4400" spc="0" dirty="0">
                <a:solidFill>
                  <a:schemeClr val="tx1"/>
                </a:solidFill>
              </a:rPr>
              <a:t> - Aggregate value on Local Authority Valuation List</a:t>
            </a:r>
            <a:br>
              <a:rPr lang="en-IE" sz="4400" spc="0" dirty="0">
                <a:solidFill>
                  <a:schemeClr val="tx1"/>
                </a:solidFill>
              </a:rPr>
            </a:br>
            <a:br>
              <a:rPr lang="en-IE" sz="4400" spc="0" dirty="0">
                <a:solidFill>
                  <a:schemeClr val="tx1"/>
                </a:solidFill>
              </a:rPr>
            </a:br>
            <a:br>
              <a:rPr lang="en-IE" sz="4400" spc="0" dirty="0">
                <a:solidFill>
                  <a:schemeClr val="tx1"/>
                </a:solidFill>
              </a:rPr>
            </a:br>
            <a:r>
              <a:rPr lang="en-IE" sz="4400" spc="0" dirty="0">
                <a:solidFill>
                  <a:schemeClr val="tx1"/>
                </a:solidFill>
              </a:rPr>
              <a:t> - Range of Indicative Values</a:t>
            </a:r>
            <a:br>
              <a:rPr lang="en-IE" sz="4400" spc="0" dirty="0">
                <a:solidFill>
                  <a:schemeClr val="tx1"/>
                </a:solidFill>
              </a:rPr>
            </a:br>
            <a:br>
              <a:rPr lang="en-IE" sz="4400" spc="0" dirty="0">
                <a:solidFill>
                  <a:schemeClr val="tx1"/>
                </a:solidFill>
              </a:rPr>
            </a:br>
            <a:r>
              <a:rPr lang="en-IE" sz="4400" spc="0" dirty="0">
                <a:solidFill>
                  <a:schemeClr val="tx1"/>
                </a:solidFill>
              </a:rPr>
              <a:t>   Galway City       - 			0.217</a:t>
            </a:r>
            <a:br>
              <a:rPr lang="en-IE" sz="4400" spc="0" dirty="0">
                <a:solidFill>
                  <a:schemeClr val="tx1"/>
                </a:solidFill>
              </a:rPr>
            </a:br>
            <a:r>
              <a:rPr lang="en-IE" sz="4400" spc="0" dirty="0">
                <a:solidFill>
                  <a:schemeClr val="tx1"/>
                </a:solidFill>
              </a:rPr>
              <a:t>   Galway County  - 			0.21</a:t>
            </a:r>
            <a:br>
              <a:rPr lang="en-IE" sz="4400" spc="0" dirty="0">
                <a:solidFill>
                  <a:schemeClr val="tx1"/>
                </a:solidFill>
              </a:rPr>
            </a:br>
            <a:r>
              <a:rPr lang="en-IE" sz="4400" spc="0" dirty="0">
                <a:solidFill>
                  <a:schemeClr val="tx1"/>
                </a:solidFill>
              </a:rPr>
              <a:t>   Donegal             - 			0.232</a:t>
            </a:r>
            <a:br>
              <a:rPr lang="en-IE" sz="4400" spc="0" dirty="0">
                <a:solidFill>
                  <a:schemeClr val="tx1"/>
                </a:solidFill>
              </a:rPr>
            </a:br>
            <a:r>
              <a:rPr lang="en-IE" sz="4400" spc="0" dirty="0">
                <a:solidFill>
                  <a:schemeClr val="tx1"/>
                </a:solidFill>
              </a:rPr>
              <a:t>   Kerry                  - 			0.227</a:t>
            </a:r>
            <a:br>
              <a:rPr lang="en-IE" sz="4400" spc="0" dirty="0">
                <a:solidFill>
                  <a:schemeClr val="tx1"/>
                </a:solidFill>
              </a:rPr>
            </a:br>
            <a:r>
              <a:rPr lang="en-IE" sz="4400" spc="0" dirty="0">
                <a:solidFill>
                  <a:schemeClr val="tx1"/>
                </a:solidFill>
              </a:rPr>
              <a:t>   Clare                  - 			0.25</a:t>
            </a:r>
            <a:br>
              <a:rPr lang="en-IE" sz="4400" spc="0" dirty="0">
                <a:solidFill>
                  <a:schemeClr val="tx1"/>
                </a:solidFill>
              </a:rPr>
            </a:br>
            <a:r>
              <a:rPr lang="en-IE" sz="4400" spc="0" dirty="0">
                <a:solidFill>
                  <a:schemeClr val="tx1"/>
                </a:solidFill>
              </a:rPr>
              <a:t>   Mayo                  - 			0.239</a:t>
            </a:r>
            <a:br>
              <a:rPr lang="en-IE" sz="4400" spc="0" dirty="0">
                <a:solidFill>
                  <a:schemeClr val="tx1"/>
                </a:solidFill>
              </a:rPr>
            </a:br>
            <a:r>
              <a:rPr lang="en-IE" sz="4400" spc="0" dirty="0">
                <a:solidFill>
                  <a:schemeClr val="tx1"/>
                </a:solidFill>
              </a:rPr>
              <a:t>   Dun Laoghaire Rathdown - 0.193</a:t>
            </a:r>
            <a:br>
              <a:rPr lang="en-IE" sz="4400" spc="0" dirty="0">
                <a:solidFill>
                  <a:schemeClr val="tx1"/>
                </a:solidFill>
              </a:rPr>
            </a:br>
            <a:r>
              <a:rPr lang="en-IE" sz="4400" spc="0" dirty="0">
                <a:solidFill>
                  <a:schemeClr val="tx1"/>
                </a:solidFill>
              </a:rPr>
              <a:t>   </a:t>
            </a:r>
            <a:br>
              <a:rPr lang="en-IE" sz="4400" spc="0" dirty="0">
                <a:solidFill>
                  <a:schemeClr val="tx1"/>
                </a:solidFill>
              </a:rPr>
            </a:br>
            <a:r>
              <a:rPr lang="en-IE" sz="4400" spc="0" dirty="0">
                <a:solidFill>
                  <a:schemeClr val="tx1"/>
                </a:solidFill>
              </a:rPr>
              <a:t>    </a:t>
            </a:r>
            <a:br>
              <a:rPr lang="en-IE" sz="3600" spc="0" dirty="0">
                <a:solidFill>
                  <a:schemeClr val="tx1"/>
                </a:solidFill>
              </a:rPr>
            </a:br>
            <a:br>
              <a:rPr lang="en-IE" sz="3600" spc="0" dirty="0">
                <a:solidFill>
                  <a:schemeClr val="tx1"/>
                </a:solidFill>
              </a:rPr>
            </a:br>
            <a:br>
              <a:rPr lang="en-IE" sz="3600" spc="0" dirty="0">
                <a:solidFill>
                  <a:schemeClr val="tx1"/>
                </a:solidFill>
              </a:rPr>
            </a:br>
            <a:br>
              <a:rPr lang="en-IE" sz="3600" spc="0" dirty="0">
                <a:solidFill>
                  <a:schemeClr val="tx1"/>
                </a:solidFill>
                <a:sym typeface="Open Sans"/>
              </a:rPr>
            </a:br>
            <a:br>
              <a:rPr lang="en-IE" sz="9600" dirty="0"/>
            </a:br>
            <a:br>
              <a:rPr lang="en-US" sz="3600" dirty="0"/>
            </a:br>
            <a:endParaRPr lang="en-US" sz="3600" dirty="0"/>
          </a:p>
        </p:txBody>
      </p:sp>
      <p:pic>
        <p:nvPicPr>
          <p:cNvPr id="6" name="Picture 5">
            <a:extLst>
              <a:ext uri="{FF2B5EF4-FFF2-40B4-BE49-F238E27FC236}">
                <a16:creationId xmlns:a16="http://schemas.microsoft.com/office/drawing/2014/main" id="{697E3F54-9DD6-4516-93E2-9575E6C1D967}"/>
              </a:ext>
            </a:extLst>
          </p:cNvPr>
          <p:cNvPicPr>
            <a:picLocks noChangeAspect="1"/>
          </p:cNvPicPr>
          <p:nvPr/>
        </p:nvPicPr>
        <p:blipFill>
          <a:blip r:embed="rId2"/>
          <a:stretch>
            <a:fillRect/>
          </a:stretch>
        </p:blipFill>
        <p:spPr>
          <a:xfrm>
            <a:off x="19692028" y="653708"/>
            <a:ext cx="4511009" cy="2616885"/>
          </a:xfrm>
          <a:prstGeom prst="rect">
            <a:avLst/>
          </a:prstGeom>
        </p:spPr>
      </p:pic>
    </p:spTree>
    <p:extLst>
      <p:ext uri="{BB962C8B-B14F-4D97-AF65-F5344CB8AC3E}">
        <p14:creationId xmlns:p14="http://schemas.microsoft.com/office/powerpoint/2010/main" val="249317800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6C5360-4881-516B-B8D0-6709ECB626B9}"/>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p:cNvSpPr>
            <a:spLocks noGrp="1"/>
          </p:cNvSpPr>
          <p:nvPr>
            <p:ph type="title"/>
          </p:nvPr>
        </p:nvSpPr>
        <p:spPr>
          <a:xfrm>
            <a:off x="3267231" y="3295650"/>
            <a:ext cx="18897030" cy="15906750"/>
          </a:xfrm>
        </p:spPr>
        <p:txBody>
          <a:bodyPr>
            <a:normAutofit fontScale="90000"/>
          </a:bodyPr>
          <a:lstStyle/>
          <a:p>
            <a:r>
              <a:rPr lang="en-GB" sz="8000" dirty="0"/>
              <a:t>Key Steps in a Revaluation</a:t>
            </a:r>
            <a:br>
              <a:rPr lang="en-GB" sz="8000" dirty="0"/>
            </a:br>
            <a:br>
              <a:rPr lang="en-IE" sz="3600" spc="0" dirty="0">
                <a:solidFill>
                  <a:schemeClr val="tx1"/>
                </a:solidFill>
              </a:rPr>
            </a:br>
            <a:br>
              <a:rPr lang="en-IE" sz="4400" spc="0" dirty="0">
                <a:solidFill>
                  <a:schemeClr val="tx1"/>
                </a:solidFill>
              </a:rPr>
            </a:br>
            <a:r>
              <a:rPr lang="en-IE" sz="4400" spc="0" dirty="0">
                <a:solidFill>
                  <a:schemeClr val="tx1"/>
                </a:solidFill>
              </a:rPr>
              <a:t>  - </a:t>
            </a:r>
            <a:r>
              <a:rPr lang="en-IE" sz="4400" b="1" spc="0" dirty="0">
                <a:solidFill>
                  <a:srgbClr val="FF0000"/>
                </a:solidFill>
              </a:rPr>
              <a:t>VO issues Proposed Valuation Certificates </a:t>
            </a:r>
            <a:br>
              <a:rPr lang="en-IE" sz="4400" b="1" spc="0" dirty="0">
                <a:solidFill>
                  <a:srgbClr val="FF0000"/>
                </a:solidFill>
              </a:rPr>
            </a:br>
            <a:br>
              <a:rPr lang="en-IE" sz="4400" spc="0" dirty="0">
                <a:solidFill>
                  <a:schemeClr val="tx1"/>
                </a:solidFill>
              </a:rPr>
            </a:br>
            <a:r>
              <a:rPr lang="en-IE" sz="4400" spc="0" dirty="0">
                <a:solidFill>
                  <a:schemeClr val="tx1"/>
                </a:solidFill>
              </a:rPr>
              <a:t>  - </a:t>
            </a:r>
            <a:r>
              <a:rPr lang="en-IE" sz="4400" b="1" spc="0" dirty="0">
                <a:solidFill>
                  <a:srgbClr val="FF0000"/>
                </a:solidFill>
              </a:rPr>
              <a:t>Rating Authority makes Indicative ARV available to Ratepayers</a:t>
            </a:r>
            <a:br>
              <a:rPr lang="en-IE" sz="4400" b="1" spc="0" dirty="0">
                <a:solidFill>
                  <a:srgbClr val="FF0000"/>
                </a:solidFill>
              </a:rPr>
            </a:br>
            <a:br>
              <a:rPr lang="en-IE" sz="4400" b="1" spc="0" dirty="0">
                <a:solidFill>
                  <a:srgbClr val="FF0000"/>
                </a:solidFill>
              </a:rPr>
            </a:br>
            <a:r>
              <a:rPr lang="en-IE" sz="4400" b="1" spc="0" dirty="0">
                <a:solidFill>
                  <a:srgbClr val="FF0000"/>
                </a:solidFill>
              </a:rPr>
              <a:t>  </a:t>
            </a:r>
            <a:r>
              <a:rPr lang="en-GB" sz="4400" b="1" spc="0" dirty="0">
                <a:solidFill>
                  <a:srgbClr val="FF0000"/>
                </a:solidFill>
              </a:rPr>
              <a:t>- </a:t>
            </a:r>
            <a:r>
              <a:rPr lang="en-IE" sz="4400" b="1" spc="0" dirty="0">
                <a:solidFill>
                  <a:srgbClr val="FF0000"/>
                </a:solidFill>
              </a:rPr>
              <a:t>“Representations” made to Valuation Office (40 days)</a:t>
            </a:r>
            <a:br>
              <a:rPr lang="en-IE" sz="4400" b="1" spc="0" dirty="0">
                <a:solidFill>
                  <a:srgbClr val="FF0000"/>
                </a:solidFill>
              </a:rPr>
            </a:br>
            <a:br>
              <a:rPr lang="en-IE" sz="4400" b="1" spc="0" dirty="0">
                <a:solidFill>
                  <a:srgbClr val="FF0000"/>
                </a:solidFill>
              </a:rPr>
            </a:br>
            <a:r>
              <a:rPr lang="en-IE" sz="4400" spc="0" dirty="0">
                <a:solidFill>
                  <a:schemeClr val="tx1"/>
                </a:solidFill>
              </a:rPr>
              <a:t>  - VO considers Representations</a:t>
            </a:r>
            <a:br>
              <a:rPr lang="en-IE" sz="4400" spc="0" dirty="0">
                <a:solidFill>
                  <a:schemeClr val="tx1"/>
                </a:solidFill>
              </a:rPr>
            </a:br>
            <a:br>
              <a:rPr lang="en-IE" sz="4400" spc="0" dirty="0">
                <a:solidFill>
                  <a:schemeClr val="tx1"/>
                </a:solidFill>
              </a:rPr>
            </a:br>
            <a:r>
              <a:rPr lang="en-IE" sz="4400" spc="0" dirty="0">
                <a:solidFill>
                  <a:schemeClr val="tx1"/>
                </a:solidFill>
              </a:rPr>
              <a:t>  - VO issues final Valuation Certificates</a:t>
            </a:r>
            <a:br>
              <a:rPr lang="en-IE" sz="4400" spc="0" dirty="0">
                <a:solidFill>
                  <a:schemeClr val="tx1"/>
                </a:solidFill>
              </a:rPr>
            </a:br>
            <a:br>
              <a:rPr lang="en-IE" sz="4400" spc="0" dirty="0">
                <a:solidFill>
                  <a:schemeClr val="tx1"/>
                </a:solidFill>
              </a:rPr>
            </a:br>
            <a:r>
              <a:rPr lang="en-IE" sz="4400" spc="0" dirty="0">
                <a:solidFill>
                  <a:schemeClr val="tx1"/>
                </a:solidFill>
              </a:rPr>
              <a:t>  - Commissioner publishes new Valuation List for Rating Authority</a:t>
            </a:r>
            <a:br>
              <a:rPr lang="en-IE" sz="4400" spc="0" dirty="0">
                <a:solidFill>
                  <a:schemeClr val="tx1"/>
                </a:solidFill>
              </a:rPr>
            </a:br>
            <a:br>
              <a:rPr lang="en-IE" sz="4400" spc="0" dirty="0">
                <a:solidFill>
                  <a:schemeClr val="tx1"/>
                </a:solidFill>
              </a:rPr>
            </a:br>
            <a:r>
              <a:rPr lang="en-IE" sz="4400" spc="0" dirty="0">
                <a:solidFill>
                  <a:schemeClr val="tx1"/>
                </a:solidFill>
              </a:rPr>
              <a:t>  - Appeals can be made to Valuation Tribunal (within 28 days)</a:t>
            </a:r>
            <a:br>
              <a:rPr lang="en-IE" sz="4400" spc="0" dirty="0">
                <a:solidFill>
                  <a:schemeClr val="tx1"/>
                </a:solidFill>
              </a:rPr>
            </a:br>
            <a:br>
              <a:rPr lang="en-IE" sz="4400" spc="0" dirty="0">
                <a:solidFill>
                  <a:schemeClr val="tx1"/>
                </a:solidFill>
              </a:rPr>
            </a:br>
            <a:r>
              <a:rPr lang="en-IE" sz="4400" spc="0" dirty="0">
                <a:solidFill>
                  <a:schemeClr val="tx1"/>
                </a:solidFill>
              </a:rPr>
              <a:t>  - Elected Members of Rating Authority set ARV </a:t>
            </a:r>
            <a:br>
              <a:rPr lang="en-IE" sz="4400" spc="0" dirty="0">
                <a:solidFill>
                  <a:schemeClr val="tx1"/>
                </a:solidFill>
              </a:rPr>
            </a:br>
            <a:br>
              <a:rPr lang="en-IE" sz="4400" spc="0" dirty="0">
                <a:solidFill>
                  <a:schemeClr val="tx1"/>
                </a:solidFill>
              </a:rPr>
            </a:br>
            <a:r>
              <a:rPr lang="en-IE" sz="4400" spc="0" dirty="0">
                <a:solidFill>
                  <a:schemeClr val="tx1"/>
                </a:solidFill>
              </a:rPr>
              <a:t>  - New Valuation List becomes effective</a:t>
            </a:r>
            <a:br>
              <a:rPr lang="en-IE" sz="9600" dirty="0">
                <a:solidFill>
                  <a:srgbClr val="0070C0"/>
                </a:solidFill>
              </a:rPr>
            </a:br>
            <a:br>
              <a:rPr lang="en-IE" sz="10700" dirty="0"/>
            </a:br>
            <a:br>
              <a:rPr lang="en-IE" sz="4000" dirty="0">
                <a:solidFill>
                  <a:srgbClr val="00B050"/>
                </a:solidFill>
              </a:rPr>
            </a:br>
            <a:br>
              <a:rPr lang="en-IE" sz="4400" spc="0" dirty="0">
                <a:solidFill>
                  <a:schemeClr val="tx1"/>
                </a:solidFill>
                <a:sym typeface="Open Sans"/>
              </a:rPr>
            </a:br>
            <a:br>
              <a:rPr lang="en-IE" sz="3600" dirty="0"/>
            </a:br>
            <a:br>
              <a:rPr lang="en-IE" sz="3600" spc="0" dirty="0">
                <a:solidFill>
                  <a:schemeClr val="tx1"/>
                </a:solidFill>
                <a:sym typeface="Open Sans"/>
              </a:rPr>
            </a:br>
            <a:br>
              <a:rPr lang="en-IE" sz="3600" spc="0" dirty="0">
                <a:solidFill>
                  <a:schemeClr val="tx1"/>
                </a:solidFill>
              </a:rPr>
            </a:br>
            <a:br>
              <a:rPr lang="en-IE" sz="3600" spc="0" dirty="0">
                <a:solidFill>
                  <a:schemeClr val="tx1"/>
                </a:solidFill>
                <a:sym typeface="Open Sans"/>
              </a:rPr>
            </a:br>
            <a:br>
              <a:rPr lang="en-IE" sz="9600" dirty="0"/>
            </a:br>
            <a:br>
              <a:rPr lang="en-US" sz="3600" dirty="0"/>
            </a:br>
            <a:endParaRPr lang="en-US" sz="3600" dirty="0"/>
          </a:p>
        </p:txBody>
      </p:sp>
      <p:pic>
        <p:nvPicPr>
          <p:cNvPr id="6" name="Picture 10" descr="iStock calendar 550px"/>
          <p:cNvPicPr>
            <a:picLocks noChangeAspect="1" noChangeArrowheads="1"/>
          </p:cNvPicPr>
          <p:nvPr/>
        </p:nvPicPr>
        <p:blipFill>
          <a:blip r:embed="rId2" cstate="print"/>
          <a:srcRect/>
          <a:stretch>
            <a:fillRect/>
          </a:stretch>
        </p:blipFill>
        <p:spPr bwMode="auto">
          <a:xfrm>
            <a:off x="19267498" y="10335307"/>
            <a:ext cx="4856026" cy="3230778"/>
          </a:xfrm>
          <a:prstGeom prst="rect">
            <a:avLst/>
          </a:prstGeom>
          <a:noFill/>
          <a:ln w="9525">
            <a:noFill/>
            <a:miter lim="800000"/>
            <a:headEnd/>
            <a:tailEnd/>
          </a:ln>
        </p:spPr>
      </p:pic>
      <p:pic>
        <p:nvPicPr>
          <p:cNvPr id="5" name="Picture 4">
            <a:extLst>
              <a:ext uri="{FF2B5EF4-FFF2-40B4-BE49-F238E27FC236}">
                <a16:creationId xmlns:a16="http://schemas.microsoft.com/office/drawing/2014/main" id="{30030210-61DB-4091-ABBB-475B61C9F9DD}"/>
              </a:ext>
            </a:extLst>
          </p:cNvPr>
          <p:cNvPicPr>
            <a:picLocks noChangeAspect="1"/>
          </p:cNvPicPr>
          <p:nvPr/>
        </p:nvPicPr>
        <p:blipFill>
          <a:blip r:embed="rId3"/>
          <a:stretch>
            <a:fillRect/>
          </a:stretch>
        </p:blipFill>
        <p:spPr>
          <a:xfrm>
            <a:off x="19692028" y="888947"/>
            <a:ext cx="4511009" cy="2616885"/>
          </a:xfrm>
          <a:prstGeom prst="rect">
            <a:avLst/>
          </a:prstGeom>
        </p:spPr>
      </p:pic>
    </p:spTree>
    <p:extLst>
      <p:ext uri="{BB962C8B-B14F-4D97-AF65-F5344CB8AC3E}">
        <p14:creationId xmlns:p14="http://schemas.microsoft.com/office/powerpoint/2010/main" val="90161439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31010-66A9-A10E-FCC0-0C754FD566FE}"/>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p:cNvSpPr>
            <a:spLocks noGrp="1"/>
          </p:cNvSpPr>
          <p:nvPr>
            <p:ph type="title"/>
          </p:nvPr>
        </p:nvSpPr>
        <p:spPr>
          <a:xfrm>
            <a:off x="3386500" y="2782957"/>
            <a:ext cx="18897030" cy="18765080"/>
          </a:xfrm>
        </p:spPr>
        <p:txBody>
          <a:bodyPr>
            <a:normAutofit fontScale="90000"/>
          </a:bodyPr>
          <a:lstStyle/>
          <a:p>
            <a:pPr marL="0" indent="0">
              <a:buNone/>
            </a:pPr>
            <a:r>
              <a:rPr lang="en-GB" sz="8000" dirty="0"/>
              <a:t>Valuation Scheme Hotels</a:t>
            </a:r>
            <a:br>
              <a:rPr lang="en-GB" sz="8000" dirty="0"/>
            </a:br>
            <a:br>
              <a:rPr lang="en-GB" sz="8000" dirty="0"/>
            </a:br>
            <a:r>
              <a:rPr lang="en-IE" sz="5300" spc="0" dirty="0">
                <a:solidFill>
                  <a:schemeClr val="tx1"/>
                </a:solidFill>
                <a:sym typeface="Open Sans"/>
              </a:rPr>
              <a:t>Valuation Scheme: </a:t>
            </a:r>
            <a:br>
              <a:rPr lang="en-IE" sz="5300" spc="0" dirty="0">
                <a:solidFill>
                  <a:schemeClr val="tx1"/>
                </a:solidFill>
                <a:sym typeface="Open Sans"/>
              </a:rPr>
            </a:br>
            <a:br>
              <a:rPr lang="en-IE" sz="5300" spc="0" dirty="0">
                <a:solidFill>
                  <a:schemeClr val="tx1"/>
                </a:solidFill>
                <a:sym typeface="Open Sans"/>
              </a:rPr>
            </a:br>
            <a:r>
              <a:rPr lang="en-IE" sz="5300" spc="0" dirty="0">
                <a:solidFill>
                  <a:schemeClr val="tx1"/>
                </a:solidFill>
                <a:sym typeface="Open Sans"/>
              </a:rPr>
              <a:t>Room Sales: 	% of FMT</a:t>
            </a:r>
            <a:br>
              <a:rPr lang="en-IE" sz="5300" spc="0" dirty="0">
                <a:solidFill>
                  <a:schemeClr val="tx1"/>
                </a:solidFill>
                <a:sym typeface="Open Sans"/>
              </a:rPr>
            </a:br>
            <a:br>
              <a:rPr lang="en-IE" sz="5300" spc="0" dirty="0">
                <a:solidFill>
                  <a:schemeClr val="tx1"/>
                </a:solidFill>
                <a:sym typeface="Open Sans"/>
              </a:rPr>
            </a:br>
            <a:r>
              <a:rPr lang="en-IE" sz="5300" spc="0" dirty="0">
                <a:solidFill>
                  <a:schemeClr val="tx1"/>
                </a:solidFill>
                <a:sym typeface="Open Sans"/>
              </a:rPr>
              <a:t>Drink Sales: 	% of FMT </a:t>
            </a:r>
            <a:br>
              <a:rPr lang="en-IE" sz="5300" spc="0" dirty="0">
                <a:solidFill>
                  <a:schemeClr val="tx1"/>
                </a:solidFill>
                <a:sym typeface="Open Sans"/>
              </a:rPr>
            </a:br>
            <a:br>
              <a:rPr lang="en-IE" sz="5300" spc="0" dirty="0">
                <a:solidFill>
                  <a:schemeClr val="tx1"/>
                </a:solidFill>
                <a:sym typeface="Open Sans"/>
              </a:rPr>
            </a:br>
            <a:r>
              <a:rPr lang="en-IE" sz="5300" spc="0" dirty="0">
                <a:solidFill>
                  <a:schemeClr val="tx1"/>
                </a:solidFill>
                <a:sym typeface="Open Sans"/>
              </a:rPr>
              <a:t>Food Sales:     % of FMT</a:t>
            </a:r>
            <a:br>
              <a:rPr lang="en-IE" sz="5300" spc="0" dirty="0">
                <a:solidFill>
                  <a:schemeClr val="tx1"/>
                </a:solidFill>
                <a:sym typeface="Open Sans"/>
              </a:rPr>
            </a:br>
            <a:br>
              <a:rPr lang="en-IE" sz="5300" spc="0" dirty="0">
                <a:solidFill>
                  <a:schemeClr val="tx1"/>
                </a:solidFill>
                <a:sym typeface="Open Sans"/>
              </a:rPr>
            </a:br>
            <a:r>
              <a:rPr lang="en-IE" sz="5300" spc="0" dirty="0">
                <a:solidFill>
                  <a:schemeClr val="tx1"/>
                </a:solidFill>
                <a:sym typeface="Open Sans"/>
              </a:rPr>
              <a:t>Conference:    % of FMT</a:t>
            </a:r>
            <a:br>
              <a:rPr lang="en-IE" sz="5300" spc="0" dirty="0">
                <a:solidFill>
                  <a:schemeClr val="tx1"/>
                </a:solidFill>
                <a:sym typeface="Open Sans"/>
              </a:rPr>
            </a:br>
            <a:br>
              <a:rPr lang="en-IE" sz="5300" spc="0" dirty="0">
                <a:solidFill>
                  <a:schemeClr val="tx1"/>
                </a:solidFill>
                <a:sym typeface="Open Sans"/>
              </a:rPr>
            </a:br>
            <a:r>
              <a:rPr lang="en-IE" sz="5300" spc="0" dirty="0">
                <a:solidFill>
                  <a:schemeClr val="tx1"/>
                </a:solidFill>
                <a:sym typeface="Open Sans"/>
              </a:rPr>
              <a:t>Leisure:           % of FMT</a:t>
            </a:r>
            <a:br>
              <a:rPr lang="en-IE" sz="5300" spc="0" dirty="0">
                <a:solidFill>
                  <a:schemeClr val="tx1"/>
                </a:solidFill>
                <a:sym typeface="Open Sans"/>
              </a:rPr>
            </a:br>
            <a:br>
              <a:rPr lang="en-IE" sz="5300" spc="0" dirty="0">
                <a:solidFill>
                  <a:schemeClr val="tx1"/>
                </a:solidFill>
                <a:sym typeface="Open Sans"/>
              </a:rPr>
            </a:br>
            <a:r>
              <a:rPr lang="en-IE" sz="5300" spc="0" dirty="0">
                <a:solidFill>
                  <a:schemeClr val="tx1"/>
                </a:solidFill>
                <a:sym typeface="Open Sans"/>
              </a:rPr>
              <a:t>Sundry:           % of FMT</a:t>
            </a:r>
            <a:br>
              <a:rPr lang="en-IE" sz="5300" spc="0" dirty="0">
                <a:solidFill>
                  <a:schemeClr val="tx1"/>
                </a:solidFill>
                <a:sym typeface="Open Sans"/>
              </a:rPr>
            </a:br>
            <a:br>
              <a:rPr lang="en-IE" sz="5300" spc="0" dirty="0">
                <a:solidFill>
                  <a:schemeClr val="tx1"/>
                </a:solidFill>
                <a:sym typeface="Open Sans"/>
              </a:rPr>
            </a:br>
            <a:r>
              <a:rPr lang="en-IE" sz="5300" spc="0" dirty="0">
                <a:solidFill>
                  <a:schemeClr val="tx1"/>
                </a:solidFill>
                <a:sym typeface="Open Sans"/>
              </a:rPr>
              <a:t>% taken of each income stream varies</a:t>
            </a:r>
            <a:br>
              <a:rPr lang="en-IE" sz="5600" dirty="0"/>
            </a:br>
            <a:br>
              <a:rPr lang="en-GB" sz="8000" dirty="0"/>
            </a:br>
            <a:br>
              <a:rPr lang="en-IE" sz="3600" spc="0" dirty="0">
                <a:solidFill>
                  <a:schemeClr val="tx1"/>
                </a:solidFill>
              </a:rPr>
            </a:br>
            <a:br>
              <a:rPr lang="en-IE" sz="4400" spc="0" dirty="0">
                <a:solidFill>
                  <a:schemeClr val="tx1"/>
                </a:solidFill>
              </a:rPr>
            </a:br>
            <a:r>
              <a:rPr lang="en-IE" sz="4400" spc="0" dirty="0">
                <a:solidFill>
                  <a:schemeClr val="tx1"/>
                </a:solidFill>
              </a:rPr>
              <a:t>  </a:t>
            </a:r>
            <a:br>
              <a:rPr lang="en-IE" sz="9600" dirty="0">
                <a:solidFill>
                  <a:srgbClr val="0070C0"/>
                </a:solidFill>
              </a:rPr>
            </a:br>
            <a:br>
              <a:rPr lang="en-IE" sz="10700" dirty="0"/>
            </a:br>
            <a:br>
              <a:rPr lang="en-IE" sz="4000" dirty="0">
                <a:solidFill>
                  <a:srgbClr val="00B050"/>
                </a:solidFill>
              </a:rPr>
            </a:br>
            <a:br>
              <a:rPr lang="en-IE" sz="4400" spc="0" dirty="0">
                <a:solidFill>
                  <a:schemeClr val="tx1"/>
                </a:solidFill>
                <a:sym typeface="Open Sans"/>
              </a:rPr>
            </a:br>
            <a:br>
              <a:rPr lang="en-IE" sz="3600" dirty="0"/>
            </a:br>
            <a:br>
              <a:rPr lang="en-IE" sz="3600" spc="0" dirty="0">
                <a:solidFill>
                  <a:schemeClr val="tx1"/>
                </a:solidFill>
                <a:sym typeface="Open Sans"/>
              </a:rPr>
            </a:br>
            <a:br>
              <a:rPr lang="en-IE" sz="3600" spc="0" dirty="0">
                <a:solidFill>
                  <a:schemeClr val="tx1"/>
                </a:solidFill>
              </a:rPr>
            </a:br>
            <a:br>
              <a:rPr lang="en-IE" sz="3600" spc="0" dirty="0">
                <a:solidFill>
                  <a:schemeClr val="tx1"/>
                </a:solidFill>
                <a:sym typeface="Open Sans"/>
              </a:rPr>
            </a:br>
            <a:br>
              <a:rPr lang="en-IE" sz="9600" dirty="0"/>
            </a:br>
            <a:br>
              <a:rPr lang="en-US" sz="3600" dirty="0"/>
            </a:br>
            <a:endParaRPr lang="en-US" sz="3600" dirty="0"/>
          </a:p>
        </p:txBody>
      </p:sp>
      <p:pic>
        <p:nvPicPr>
          <p:cNvPr id="5" name="Picture 4">
            <a:extLst>
              <a:ext uri="{FF2B5EF4-FFF2-40B4-BE49-F238E27FC236}">
                <a16:creationId xmlns:a16="http://schemas.microsoft.com/office/drawing/2014/main" id="{30030210-61DB-4091-ABBB-475B61C9F9DD}"/>
              </a:ext>
            </a:extLst>
          </p:cNvPr>
          <p:cNvPicPr>
            <a:picLocks noChangeAspect="1"/>
          </p:cNvPicPr>
          <p:nvPr/>
        </p:nvPicPr>
        <p:blipFill>
          <a:blip r:embed="rId2"/>
          <a:stretch>
            <a:fillRect/>
          </a:stretch>
        </p:blipFill>
        <p:spPr>
          <a:xfrm>
            <a:off x="19692028" y="888947"/>
            <a:ext cx="4511009" cy="2616885"/>
          </a:xfrm>
          <a:prstGeom prst="rect">
            <a:avLst/>
          </a:prstGeom>
        </p:spPr>
      </p:pic>
    </p:spTree>
    <p:extLst>
      <p:ext uri="{BB962C8B-B14F-4D97-AF65-F5344CB8AC3E}">
        <p14:creationId xmlns:p14="http://schemas.microsoft.com/office/powerpoint/2010/main" val="391501934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9886" y="-228601"/>
            <a:ext cx="19192461" cy="9303028"/>
          </a:xfrm>
        </p:spPr>
        <p:txBody>
          <a:bodyPr>
            <a:normAutofit/>
          </a:bodyPr>
          <a:lstStyle/>
          <a:p>
            <a:r>
              <a:rPr lang="en-GB" sz="8000" dirty="0"/>
              <a:t>Sample Valuation Certificate</a:t>
            </a:r>
            <a:br>
              <a:rPr lang="en-GB" sz="8000" dirty="0"/>
            </a:br>
            <a:br>
              <a:rPr lang="en-IE" sz="3600" spc="0" dirty="0">
                <a:solidFill>
                  <a:schemeClr val="tx1"/>
                </a:solidFill>
              </a:rPr>
            </a:br>
            <a:br>
              <a:rPr lang="en-IE" sz="9600" dirty="0">
                <a:solidFill>
                  <a:srgbClr val="0070C0"/>
                </a:solidFill>
              </a:rPr>
            </a:br>
            <a:br>
              <a:rPr lang="en-IE" sz="10700" dirty="0"/>
            </a:br>
            <a:br>
              <a:rPr lang="en-IE" sz="4000" dirty="0">
                <a:solidFill>
                  <a:srgbClr val="00B050"/>
                </a:solidFill>
              </a:rPr>
            </a:br>
            <a:br>
              <a:rPr lang="en-IE" sz="4400" spc="0" dirty="0">
                <a:solidFill>
                  <a:schemeClr val="tx1"/>
                </a:solidFill>
                <a:sym typeface="Open Sans"/>
              </a:rPr>
            </a:br>
            <a:br>
              <a:rPr lang="en-IE" sz="3600" dirty="0"/>
            </a:br>
            <a:br>
              <a:rPr lang="en-IE" sz="3600" spc="0" dirty="0">
                <a:solidFill>
                  <a:schemeClr val="tx1"/>
                </a:solidFill>
                <a:sym typeface="Open Sans"/>
              </a:rPr>
            </a:br>
            <a:br>
              <a:rPr lang="en-IE" sz="3600" spc="0" dirty="0">
                <a:solidFill>
                  <a:schemeClr val="tx1"/>
                </a:solidFill>
              </a:rPr>
            </a:br>
            <a:br>
              <a:rPr lang="en-IE" sz="3600" spc="0" dirty="0">
                <a:solidFill>
                  <a:schemeClr val="tx1"/>
                </a:solidFill>
                <a:sym typeface="Open Sans"/>
              </a:rPr>
            </a:br>
            <a:br>
              <a:rPr lang="en-IE" sz="9600" dirty="0"/>
            </a:br>
            <a:br>
              <a:rPr lang="en-US" sz="3600" dirty="0"/>
            </a:br>
            <a:endParaRPr lang="en-US" sz="3600" dirty="0"/>
          </a:p>
        </p:txBody>
      </p:sp>
      <p:pic>
        <p:nvPicPr>
          <p:cNvPr id="5" name="Picture 4">
            <a:extLst>
              <a:ext uri="{FF2B5EF4-FFF2-40B4-BE49-F238E27FC236}">
                <a16:creationId xmlns:a16="http://schemas.microsoft.com/office/drawing/2014/main" id="{30030210-61DB-4091-ABBB-475B61C9F9DD}"/>
              </a:ext>
            </a:extLst>
          </p:cNvPr>
          <p:cNvPicPr>
            <a:picLocks noChangeAspect="1"/>
          </p:cNvPicPr>
          <p:nvPr/>
        </p:nvPicPr>
        <p:blipFill>
          <a:blip r:embed="rId2"/>
          <a:stretch>
            <a:fillRect/>
          </a:stretch>
        </p:blipFill>
        <p:spPr>
          <a:xfrm>
            <a:off x="19692028" y="888947"/>
            <a:ext cx="4511009" cy="2616885"/>
          </a:xfrm>
          <a:prstGeom prst="rect">
            <a:avLst/>
          </a:prstGeom>
        </p:spPr>
      </p:pic>
      <p:pic>
        <p:nvPicPr>
          <p:cNvPr id="10" name="Picture 9">
            <a:extLst>
              <a:ext uri="{FF2B5EF4-FFF2-40B4-BE49-F238E27FC236}">
                <a16:creationId xmlns:a16="http://schemas.microsoft.com/office/drawing/2014/main" id="{F46D2698-8BA5-F250-ED20-A050BB29C79D}"/>
              </a:ext>
            </a:extLst>
          </p:cNvPr>
          <p:cNvPicPr>
            <a:picLocks noChangeAspect="1"/>
          </p:cNvPicPr>
          <p:nvPr/>
        </p:nvPicPr>
        <p:blipFill>
          <a:blip r:embed="rId3"/>
          <a:stretch>
            <a:fillRect/>
          </a:stretch>
        </p:blipFill>
        <p:spPr>
          <a:xfrm>
            <a:off x="7686675" y="1409514"/>
            <a:ext cx="8620125" cy="12306486"/>
          </a:xfrm>
          <a:prstGeom prst="rect">
            <a:avLst/>
          </a:prstGeom>
        </p:spPr>
      </p:pic>
      <p:sp>
        <p:nvSpPr>
          <p:cNvPr id="11" name="TextBox 10">
            <a:extLst>
              <a:ext uri="{FF2B5EF4-FFF2-40B4-BE49-F238E27FC236}">
                <a16:creationId xmlns:a16="http://schemas.microsoft.com/office/drawing/2014/main" id="{365FED73-67BC-59D3-896C-9ECFD2BB4EA1}"/>
              </a:ext>
            </a:extLst>
          </p:cNvPr>
          <p:cNvSpPr txBox="1"/>
          <p:nvPr/>
        </p:nvSpPr>
        <p:spPr>
          <a:xfrm rot="20106815">
            <a:off x="4165340"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Tree>
    <p:extLst>
      <p:ext uri="{BB962C8B-B14F-4D97-AF65-F5344CB8AC3E}">
        <p14:creationId xmlns:p14="http://schemas.microsoft.com/office/powerpoint/2010/main" val="336808625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8936" y="-417445"/>
            <a:ext cx="19192461" cy="9303028"/>
          </a:xfrm>
        </p:spPr>
        <p:txBody>
          <a:bodyPr>
            <a:normAutofit/>
          </a:bodyPr>
          <a:lstStyle/>
          <a:p>
            <a:r>
              <a:rPr lang="en-GB" sz="8000" dirty="0"/>
              <a:t>Sample Valuation Certificate</a:t>
            </a:r>
            <a:br>
              <a:rPr lang="en-GB" sz="8000" dirty="0"/>
            </a:br>
            <a:br>
              <a:rPr lang="en-IE" sz="3600" spc="0" dirty="0">
                <a:solidFill>
                  <a:schemeClr val="tx1"/>
                </a:solidFill>
              </a:rPr>
            </a:br>
            <a:br>
              <a:rPr lang="en-IE" sz="9600" dirty="0">
                <a:solidFill>
                  <a:srgbClr val="0070C0"/>
                </a:solidFill>
              </a:rPr>
            </a:br>
            <a:br>
              <a:rPr lang="en-IE" sz="10700" dirty="0"/>
            </a:br>
            <a:br>
              <a:rPr lang="en-IE" sz="4000" dirty="0">
                <a:solidFill>
                  <a:srgbClr val="00B050"/>
                </a:solidFill>
              </a:rPr>
            </a:br>
            <a:br>
              <a:rPr lang="en-IE" sz="4400" spc="0" dirty="0">
                <a:solidFill>
                  <a:schemeClr val="tx1"/>
                </a:solidFill>
                <a:sym typeface="Open Sans"/>
              </a:rPr>
            </a:br>
            <a:br>
              <a:rPr lang="en-IE" sz="3600" dirty="0"/>
            </a:br>
            <a:br>
              <a:rPr lang="en-IE" sz="3600" spc="0" dirty="0">
                <a:solidFill>
                  <a:schemeClr val="tx1"/>
                </a:solidFill>
                <a:sym typeface="Open Sans"/>
              </a:rPr>
            </a:br>
            <a:br>
              <a:rPr lang="en-IE" sz="3600" spc="0" dirty="0">
                <a:solidFill>
                  <a:schemeClr val="tx1"/>
                </a:solidFill>
              </a:rPr>
            </a:br>
            <a:br>
              <a:rPr lang="en-IE" sz="3600" spc="0" dirty="0">
                <a:solidFill>
                  <a:schemeClr val="tx1"/>
                </a:solidFill>
                <a:sym typeface="Open Sans"/>
              </a:rPr>
            </a:br>
            <a:br>
              <a:rPr lang="en-IE" sz="9600" dirty="0"/>
            </a:br>
            <a:br>
              <a:rPr lang="en-US" sz="3600" dirty="0"/>
            </a:br>
            <a:endParaRPr lang="en-US" sz="3600" dirty="0"/>
          </a:p>
        </p:txBody>
      </p:sp>
      <p:pic>
        <p:nvPicPr>
          <p:cNvPr id="5" name="Picture 4">
            <a:extLst>
              <a:ext uri="{FF2B5EF4-FFF2-40B4-BE49-F238E27FC236}">
                <a16:creationId xmlns:a16="http://schemas.microsoft.com/office/drawing/2014/main" id="{30030210-61DB-4091-ABBB-475B61C9F9DD}"/>
              </a:ext>
            </a:extLst>
          </p:cNvPr>
          <p:cNvPicPr>
            <a:picLocks noChangeAspect="1"/>
          </p:cNvPicPr>
          <p:nvPr/>
        </p:nvPicPr>
        <p:blipFill>
          <a:blip r:embed="rId2"/>
          <a:stretch>
            <a:fillRect/>
          </a:stretch>
        </p:blipFill>
        <p:spPr>
          <a:xfrm>
            <a:off x="19692028" y="888947"/>
            <a:ext cx="4511009" cy="2616885"/>
          </a:xfrm>
          <a:prstGeom prst="rect">
            <a:avLst/>
          </a:prstGeom>
        </p:spPr>
      </p:pic>
      <p:pic>
        <p:nvPicPr>
          <p:cNvPr id="6" name="Picture 5">
            <a:extLst>
              <a:ext uri="{FF2B5EF4-FFF2-40B4-BE49-F238E27FC236}">
                <a16:creationId xmlns:a16="http://schemas.microsoft.com/office/drawing/2014/main" id="{E0010864-499C-7E2B-6716-C1B44A93748E}"/>
              </a:ext>
            </a:extLst>
          </p:cNvPr>
          <p:cNvPicPr>
            <a:picLocks noChangeAspect="1"/>
          </p:cNvPicPr>
          <p:nvPr/>
        </p:nvPicPr>
        <p:blipFill>
          <a:blip r:embed="rId3"/>
          <a:stretch>
            <a:fillRect/>
          </a:stretch>
        </p:blipFill>
        <p:spPr>
          <a:xfrm>
            <a:off x="7620000" y="1074696"/>
            <a:ext cx="9791699" cy="12396055"/>
          </a:xfrm>
          <a:prstGeom prst="rect">
            <a:avLst/>
          </a:prstGeom>
          <a:ln>
            <a:solidFill>
              <a:schemeClr val="tx1"/>
            </a:solidFill>
          </a:ln>
        </p:spPr>
      </p:pic>
      <p:sp>
        <p:nvSpPr>
          <p:cNvPr id="7" name="TextBox 6">
            <a:extLst>
              <a:ext uri="{FF2B5EF4-FFF2-40B4-BE49-F238E27FC236}">
                <a16:creationId xmlns:a16="http://schemas.microsoft.com/office/drawing/2014/main" id="{174C6E8C-B216-1F59-47B9-DB491F9E38B6}"/>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Tree>
    <p:extLst>
      <p:ext uri="{BB962C8B-B14F-4D97-AF65-F5344CB8AC3E}">
        <p14:creationId xmlns:p14="http://schemas.microsoft.com/office/powerpoint/2010/main" val="179533670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A8A50-C206-4126-1930-20900060882E}"/>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p:cNvSpPr>
            <a:spLocks noGrp="1"/>
          </p:cNvSpPr>
          <p:nvPr>
            <p:ph type="title"/>
          </p:nvPr>
        </p:nvSpPr>
        <p:spPr>
          <a:xfrm>
            <a:off x="3217536" y="3717235"/>
            <a:ext cx="18897030" cy="18705445"/>
          </a:xfrm>
        </p:spPr>
        <p:txBody>
          <a:bodyPr>
            <a:normAutofit fontScale="90000"/>
          </a:bodyPr>
          <a:lstStyle/>
          <a:p>
            <a:pPr lvl="0"/>
            <a:r>
              <a:rPr lang="en-GB" sz="8000" dirty="0"/>
              <a:t>Is my Proposed Valuation Correct?</a:t>
            </a:r>
            <a:br>
              <a:rPr lang="en-GB" sz="8000" dirty="0"/>
            </a:br>
            <a:br>
              <a:rPr lang="en-GB" sz="8000" dirty="0"/>
            </a:br>
            <a:r>
              <a:rPr lang="en-US" sz="4400" dirty="0">
                <a:solidFill>
                  <a:schemeClr val="tx1"/>
                </a:solidFill>
              </a:rPr>
              <a:t>Compare the Valuation (NAV) to</a:t>
            </a:r>
            <a:br>
              <a:rPr lang="en-US" sz="4400" dirty="0">
                <a:solidFill>
                  <a:schemeClr val="tx1"/>
                </a:solidFill>
              </a:rPr>
            </a:br>
            <a:br>
              <a:rPr lang="en-US" sz="4400" dirty="0">
                <a:solidFill>
                  <a:schemeClr val="tx1"/>
                </a:solidFill>
              </a:rPr>
            </a:br>
            <a:r>
              <a:rPr lang="en-US" sz="4400" dirty="0">
                <a:solidFill>
                  <a:schemeClr val="tx1"/>
                </a:solidFill>
              </a:rPr>
              <a:t>           - Rent you are paying</a:t>
            </a:r>
            <a:br>
              <a:rPr lang="en-US" sz="4400" dirty="0">
                <a:solidFill>
                  <a:schemeClr val="tx1"/>
                </a:solidFill>
              </a:rPr>
            </a:br>
            <a:br>
              <a:rPr lang="en-US" sz="4400" dirty="0">
                <a:solidFill>
                  <a:schemeClr val="tx1"/>
                </a:solidFill>
              </a:rPr>
            </a:br>
            <a:r>
              <a:rPr lang="en-US" sz="4400" dirty="0">
                <a:solidFill>
                  <a:schemeClr val="tx1"/>
                </a:solidFill>
              </a:rPr>
              <a:t>           - Rent you know others are paying for similar properties</a:t>
            </a:r>
            <a:br>
              <a:rPr lang="en-US" sz="4400" dirty="0">
                <a:solidFill>
                  <a:schemeClr val="tx1"/>
                </a:solidFill>
              </a:rPr>
            </a:br>
            <a:br>
              <a:rPr lang="en-IE" sz="4400" dirty="0">
                <a:solidFill>
                  <a:schemeClr val="tx1"/>
                </a:solidFill>
              </a:rPr>
            </a:br>
            <a:r>
              <a:rPr lang="en-IE" sz="4400" dirty="0">
                <a:solidFill>
                  <a:schemeClr val="tx1"/>
                </a:solidFill>
              </a:rPr>
              <a:t>           - </a:t>
            </a:r>
            <a:r>
              <a:rPr lang="en-US" sz="4400" dirty="0">
                <a:solidFill>
                  <a:schemeClr val="tx1"/>
                </a:solidFill>
              </a:rPr>
              <a:t>Rents on PSRA Website</a:t>
            </a:r>
            <a:br>
              <a:rPr lang="en-US" sz="4400" dirty="0">
                <a:solidFill>
                  <a:schemeClr val="tx1"/>
                </a:solidFill>
              </a:rPr>
            </a:br>
            <a:br>
              <a:rPr lang="en-US" sz="4400" dirty="0">
                <a:solidFill>
                  <a:schemeClr val="tx1"/>
                </a:solidFill>
              </a:rPr>
            </a:br>
            <a:r>
              <a:rPr lang="en-US" sz="4400" dirty="0">
                <a:solidFill>
                  <a:schemeClr val="tx1"/>
                </a:solidFill>
              </a:rPr>
              <a:t>           - Actual Income Streams v Income Streams as assessed by VO</a:t>
            </a:r>
            <a:br>
              <a:rPr lang="en-US" sz="4400" dirty="0">
                <a:solidFill>
                  <a:schemeClr val="tx1"/>
                </a:solidFill>
              </a:rPr>
            </a:br>
            <a:br>
              <a:rPr lang="en-US" sz="4400" dirty="0">
                <a:solidFill>
                  <a:schemeClr val="tx1"/>
                </a:solidFill>
              </a:rPr>
            </a:br>
            <a:r>
              <a:rPr lang="en-US" sz="4400" dirty="0">
                <a:solidFill>
                  <a:schemeClr val="tx1"/>
                </a:solidFill>
              </a:rPr>
              <a:t>           - Rent you would receive/accept if vacant and to let.</a:t>
            </a:r>
            <a:br>
              <a:rPr lang="en-US" sz="4400" dirty="0">
                <a:solidFill>
                  <a:schemeClr val="tx1"/>
                </a:solidFill>
              </a:rPr>
            </a:br>
            <a:br>
              <a:rPr lang="en-US" sz="4400" dirty="0">
                <a:solidFill>
                  <a:schemeClr val="tx1"/>
                </a:solidFill>
              </a:rPr>
            </a:br>
            <a:br>
              <a:rPr lang="en-IE" sz="4400" dirty="0">
                <a:solidFill>
                  <a:schemeClr val="tx1"/>
                </a:solidFill>
              </a:rPr>
            </a:br>
            <a:r>
              <a:rPr lang="en-IE" sz="4400" dirty="0">
                <a:solidFill>
                  <a:schemeClr val="tx1"/>
                </a:solidFill>
              </a:rPr>
              <a:t>Have you provided your rental information?</a:t>
            </a:r>
            <a:br>
              <a:rPr lang="en-IE" sz="4400" dirty="0">
                <a:solidFill>
                  <a:schemeClr val="tx1"/>
                </a:solidFill>
              </a:rPr>
            </a:br>
            <a:br>
              <a:rPr lang="en-IE" sz="4400" dirty="0">
                <a:solidFill>
                  <a:schemeClr val="tx1"/>
                </a:solidFill>
              </a:rPr>
            </a:br>
            <a:br>
              <a:rPr lang="en-IE" sz="4800" dirty="0"/>
            </a:br>
            <a:br>
              <a:rPr lang="en-GB" sz="8000" dirty="0"/>
            </a:br>
            <a:br>
              <a:rPr lang="en-IE" sz="5600" dirty="0"/>
            </a:br>
            <a:br>
              <a:rPr lang="en-GB" sz="8000" dirty="0"/>
            </a:br>
            <a:br>
              <a:rPr lang="en-IE" sz="3600" spc="0" dirty="0">
                <a:solidFill>
                  <a:schemeClr val="tx1"/>
                </a:solidFill>
              </a:rPr>
            </a:br>
            <a:br>
              <a:rPr lang="en-IE" sz="4400" spc="0" dirty="0">
                <a:solidFill>
                  <a:schemeClr val="tx1"/>
                </a:solidFill>
              </a:rPr>
            </a:br>
            <a:r>
              <a:rPr lang="en-IE" sz="4400" spc="0" dirty="0">
                <a:solidFill>
                  <a:schemeClr val="tx1"/>
                </a:solidFill>
              </a:rPr>
              <a:t>  </a:t>
            </a:r>
            <a:br>
              <a:rPr lang="en-IE" sz="9600" dirty="0">
                <a:solidFill>
                  <a:srgbClr val="0070C0"/>
                </a:solidFill>
              </a:rPr>
            </a:br>
            <a:br>
              <a:rPr lang="en-IE" sz="10700" dirty="0"/>
            </a:br>
            <a:br>
              <a:rPr lang="en-IE" sz="4000" dirty="0">
                <a:solidFill>
                  <a:srgbClr val="00B050"/>
                </a:solidFill>
              </a:rPr>
            </a:br>
            <a:br>
              <a:rPr lang="en-IE" sz="4400" spc="0" dirty="0">
                <a:solidFill>
                  <a:schemeClr val="tx1"/>
                </a:solidFill>
                <a:sym typeface="Open Sans"/>
              </a:rPr>
            </a:br>
            <a:br>
              <a:rPr lang="en-IE" sz="3600" dirty="0"/>
            </a:br>
            <a:br>
              <a:rPr lang="en-IE" sz="3600" spc="0" dirty="0">
                <a:solidFill>
                  <a:schemeClr val="tx1"/>
                </a:solidFill>
                <a:sym typeface="Open Sans"/>
              </a:rPr>
            </a:br>
            <a:br>
              <a:rPr lang="en-IE" sz="3600" spc="0" dirty="0">
                <a:solidFill>
                  <a:schemeClr val="tx1"/>
                </a:solidFill>
              </a:rPr>
            </a:br>
            <a:br>
              <a:rPr lang="en-IE" sz="3600" spc="0" dirty="0">
                <a:solidFill>
                  <a:schemeClr val="tx1"/>
                </a:solidFill>
                <a:sym typeface="Open Sans"/>
              </a:rPr>
            </a:br>
            <a:br>
              <a:rPr lang="en-IE" sz="9600" dirty="0"/>
            </a:br>
            <a:br>
              <a:rPr lang="en-US" sz="3600" dirty="0"/>
            </a:br>
            <a:endParaRPr lang="en-US" sz="3600" dirty="0"/>
          </a:p>
        </p:txBody>
      </p:sp>
      <p:pic>
        <p:nvPicPr>
          <p:cNvPr id="5" name="Picture 4">
            <a:extLst>
              <a:ext uri="{FF2B5EF4-FFF2-40B4-BE49-F238E27FC236}">
                <a16:creationId xmlns:a16="http://schemas.microsoft.com/office/drawing/2014/main" id="{30030210-61DB-4091-ABBB-475B61C9F9DD}"/>
              </a:ext>
            </a:extLst>
          </p:cNvPr>
          <p:cNvPicPr>
            <a:picLocks noChangeAspect="1"/>
          </p:cNvPicPr>
          <p:nvPr/>
        </p:nvPicPr>
        <p:blipFill>
          <a:blip r:embed="rId2"/>
          <a:stretch>
            <a:fillRect/>
          </a:stretch>
        </p:blipFill>
        <p:spPr>
          <a:xfrm>
            <a:off x="19692028" y="888947"/>
            <a:ext cx="4511009" cy="2616885"/>
          </a:xfrm>
          <a:prstGeom prst="rect">
            <a:avLst/>
          </a:prstGeom>
        </p:spPr>
      </p:pic>
    </p:spTree>
    <p:extLst>
      <p:ext uri="{BB962C8B-B14F-4D97-AF65-F5344CB8AC3E}">
        <p14:creationId xmlns:p14="http://schemas.microsoft.com/office/powerpoint/2010/main" val="221930143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F2DEE1-899A-A2FF-9BBB-7E78013A20CC}"/>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p:cNvSpPr>
            <a:spLocks noGrp="1"/>
          </p:cNvSpPr>
          <p:nvPr>
            <p:ph type="title"/>
          </p:nvPr>
        </p:nvSpPr>
        <p:spPr>
          <a:xfrm>
            <a:off x="3227622" y="3617842"/>
            <a:ext cx="18897030" cy="19718407"/>
          </a:xfrm>
        </p:spPr>
        <p:txBody>
          <a:bodyPr>
            <a:normAutofit fontScale="90000"/>
          </a:bodyPr>
          <a:lstStyle/>
          <a:p>
            <a:pPr lvl="0"/>
            <a:br>
              <a:rPr lang="en-IE" sz="8000" dirty="0"/>
            </a:br>
            <a:r>
              <a:rPr lang="en-IE" sz="8000" dirty="0"/>
              <a:t>Appeal Mechanisms</a:t>
            </a:r>
            <a:br>
              <a:rPr lang="en-IE" sz="8000" dirty="0"/>
            </a:br>
            <a:br>
              <a:rPr lang="en-GB" sz="8000" dirty="0"/>
            </a:br>
            <a:r>
              <a:rPr lang="en-GB" sz="8000" dirty="0"/>
              <a:t> </a:t>
            </a:r>
            <a:r>
              <a:rPr lang="en-GB" sz="4400" spc="0" dirty="0">
                <a:solidFill>
                  <a:schemeClr val="tx1"/>
                </a:solidFill>
              </a:rPr>
              <a:t>- </a:t>
            </a:r>
            <a:r>
              <a:rPr lang="en-IE" sz="4400" spc="0" dirty="0">
                <a:solidFill>
                  <a:schemeClr val="tx1"/>
                </a:solidFill>
              </a:rPr>
              <a:t>“Representations” to Valuation Office by Ratepayer</a:t>
            </a:r>
            <a:br>
              <a:rPr lang="en-IE" sz="4400" spc="0" dirty="0">
                <a:solidFill>
                  <a:schemeClr val="tx1"/>
                </a:solidFill>
              </a:rPr>
            </a:br>
            <a:r>
              <a:rPr lang="en-IE" sz="4400" spc="0" dirty="0">
                <a:solidFill>
                  <a:schemeClr val="tx1"/>
                </a:solidFill>
              </a:rPr>
              <a:t>    </a:t>
            </a:r>
            <a:r>
              <a:rPr lang="en-IE" sz="3600" spc="0" dirty="0">
                <a:solidFill>
                  <a:schemeClr val="tx1"/>
                </a:solidFill>
              </a:rPr>
              <a:t>40 days from issue of Proposed Valuation certificate</a:t>
            </a:r>
            <a:br>
              <a:rPr lang="en-IE" sz="3600" spc="0" dirty="0">
                <a:solidFill>
                  <a:schemeClr val="tx1"/>
                </a:solidFill>
              </a:rPr>
            </a:br>
            <a:r>
              <a:rPr lang="en-IE" sz="3600" spc="0" dirty="0">
                <a:solidFill>
                  <a:schemeClr val="tx1"/>
                </a:solidFill>
              </a:rPr>
              <a:t>     Informal process with no fee</a:t>
            </a:r>
            <a:br>
              <a:rPr lang="en-IE" sz="3600" spc="0" dirty="0">
                <a:solidFill>
                  <a:schemeClr val="tx1"/>
                </a:solidFill>
              </a:rPr>
            </a:br>
            <a:r>
              <a:rPr lang="en-IE" sz="3600" spc="0" dirty="0">
                <a:solidFill>
                  <a:schemeClr val="tx1"/>
                </a:solidFill>
              </a:rPr>
              <a:t>     Happens before valuation is finalised</a:t>
            </a:r>
            <a:br>
              <a:rPr lang="en-IE" sz="4400" spc="0" dirty="0">
                <a:solidFill>
                  <a:schemeClr val="tx1"/>
                </a:solidFill>
              </a:rPr>
            </a:br>
            <a:br>
              <a:rPr lang="en-IE" sz="4400" spc="0" dirty="0">
                <a:solidFill>
                  <a:schemeClr val="tx1"/>
                </a:solidFill>
              </a:rPr>
            </a:br>
            <a:r>
              <a:rPr lang="en-IE" sz="4400" spc="0" dirty="0">
                <a:solidFill>
                  <a:schemeClr val="tx1"/>
                </a:solidFill>
              </a:rPr>
              <a:t> - Valuation Tribunal</a:t>
            </a:r>
            <a:br>
              <a:rPr lang="en-IE" sz="4400" spc="0" dirty="0">
                <a:solidFill>
                  <a:schemeClr val="tx1"/>
                </a:solidFill>
              </a:rPr>
            </a:br>
            <a:r>
              <a:rPr lang="en-IE" sz="4400" spc="0" dirty="0">
                <a:solidFill>
                  <a:schemeClr val="tx1"/>
                </a:solidFill>
              </a:rPr>
              <a:t>    </a:t>
            </a:r>
            <a:r>
              <a:rPr lang="en-IE" sz="3600" spc="0" dirty="0">
                <a:solidFill>
                  <a:schemeClr val="tx1"/>
                </a:solidFill>
              </a:rPr>
              <a:t>28 days</a:t>
            </a:r>
            <a:br>
              <a:rPr lang="en-IE" sz="3600" spc="0" dirty="0">
                <a:solidFill>
                  <a:schemeClr val="tx1"/>
                </a:solidFill>
              </a:rPr>
            </a:br>
            <a:r>
              <a:rPr lang="en-IE" sz="3600" spc="0" dirty="0">
                <a:solidFill>
                  <a:schemeClr val="tx1"/>
                </a:solidFill>
              </a:rPr>
              <a:t>     Statutory Fee</a:t>
            </a:r>
            <a:br>
              <a:rPr lang="en-IE" sz="3600" spc="0" dirty="0">
                <a:solidFill>
                  <a:schemeClr val="tx1"/>
                </a:solidFill>
              </a:rPr>
            </a:br>
            <a:r>
              <a:rPr lang="en-IE" sz="3600" spc="0" dirty="0">
                <a:solidFill>
                  <a:schemeClr val="tx1"/>
                </a:solidFill>
              </a:rPr>
              <a:t>     Formal and quasi-judicial process</a:t>
            </a:r>
            <a:br>
              <a:rPr lang="en-IE" sz="4400" spc="0" dirty="0">
                <a:solidFill>
                  <a:schemeClr val="tx1"/>
                </a:solidFill>
              </a:rPr>
            </a:br>
            <a:br>
              <a:rPr lang="en-IE" sz="4400" spc="0" dirty="0">
                <a:solidFill>
                  <a:schemeClr val="tx1"/>
                </a:solidFill>
              </a:rPr>
            </a:br>
            <a:r>
              <a:rPr lang="en-IE" sz="4400" spc="0" dirty="0">
                <a:solidFill>
                  <a:schemeClr val="tx1"/>
                </a:solidFill>
              </a:rPr>
              <a:t> - Three possible outcomes:</a:t>
            </a:r>
            <a:br>
              <a:rPr lang="en-IE" sz="4400" spc="0" dirty="0">
                <a:solidFill>
                  <a:schemeClr val="tx1"/>
                </a:solidFill>
              </a:rPr>
            </a:br>
            <a:r>
              <a:rPr lang="en-IE" sz="4400" spc="0" dirty="0">
                <a:solidFill>
                  <a:schemeClr val="tx1"/>
                </a:solidFill>
              </a:rPr>
              <a:t>    </a:t>
            </a:r>
            <a:r>
              <a:rPr lang="en-IE" sz="3600" spc="0" dirty="0">
                <a:solidFill>
                  <a:schemeClr val="tx1"/>
                </a:solidFill>
              </a:rPr>
              <a:t>No change</a:t>
            </a:r>
            <a:br>
              <a:rPr lang="en-IE" sz="3600" spc="0" dirty="0">
                <a:solidFill>
                  <a:schemeClr val="tx1"/>
                </a:solidFill>
              </a:rPr>
            </a:br>
            <a:r>
              <a:rPr lang="en-IE" sz="3600" spc="0" dirty="0">
                <a:solidFill>
                  <a:schemeClr val="tx1"/>
                </a:solidFill>
              </a:rPr>
              <a:t>     Valuation decreased</a:t>
            </a:r>
            <a:br>
              <a:rPr lang="en-IE" sz="3600" spc="0" dirty="0">
                <a:solidFill>
                  <a:schemeClr val="tx1"/>
                </a:solidFill>
              </a:rPr>
            </a:br>
            <a:r>
              <a:rPr lang="en-IE" sz="3600" spc="0" dirty="0">
                <a:solidFill>
                  <a:schemeClr val="tx1"/>
                </a:solidFill>
              </a:rPr>
              <a:t>     Valuation increased</a:t>
            </a:r>
            <a:br>
              <a:rPr lang="en-IE" sz="4400" spc="0" dirty="0">
                <a:solidFill>
                  <a:schemeClr val="tx1"/>
                </a:solidFill>
              </a:rPr>
            </a:br>
            <a:br>
              <a:rPr lang="en-IE" sz="4400" spc="0" dirty="0">
                <a:solidFill>
                  <a:schemeClr val="tx1"/>
                </a:solidFill>
              </a:rPr>
            </a:br>
            <a:r>
              <a:rPr lang="en-IE" sz="4400" spc="0" dirty="0">
                <a:solidFill>
                  <a:schemeClr val="tx1"/>
                </a:solidFill>
              </a:rPr>
              <a:t> - Appeal to Higher Courts on Point of Law </a:t>
            </a:r>
            <a:br>
              <a:rPr lang="en-IE" sz="8000" dirty="0"/>
            </a:br>
            <a:br>
              <a:rPr lang="en-US" sz="9600" dirty="0"/>
            </a:br>
            <a:br>
              <a:rPr lang="en-IE" sz="9600" dirty="0"/>
            </a:br>
            <a:br>
              <a:rPr lang="en-IE" sz="10700" dirty="0"/>
            </a:br>
            <a:r>
              <a:rPr lang="en-GB" sz="4000" spc="0" dirty="0">
                <a:solidFill>
                  <a:schemeClr val="tx1"/>
                </a:solidFill>
              </a:rPr>
              <a:t>  </a:t>
            </a:r>
            <a:br>
              <a:rPr lang="en-GB" sz="4400" dirty="0">
                <a:solidFill>
                  <a:schemeClr val="accent1"/>
                </a:solidFill>
              </a:rPr>
            </a:br>
            <a:br>
              <a:rPr lang="en-IE" sz="9600" dirty="0">
                <a:solidFill>
                  <a:srgbClr val="0070C0"/>
                </a:solidFill>
              </a:rPr>
            </a:br>
            <a:br>
              <a:rPr lang="en-IE" sz="10700" dirty="0"/>
            </a:br>
            <a:br>
              <a:rPr lang="en-IE" sz="4000" dirty="0">
                <a:solidFill>
                  <a:srgbClr val="00B050"/>
                </a:solidFill>
              </a:rPr>
            </a:br>
            <a:br>
              <a:rPr lang="en-IE" sz="4400" spc="0" dirty="0">
                <a:solidFill>
                  <a:schemeClr val="tx1"/>
                </a:solidFill>
                <a:sym typeface="Open Sans"/>
              </a:rPr>
            </a:br>
            <a:br>
              <a:rPr lang="en-IE" sz="3600" dirty="0"/>
            </a:br>
            <a:br>
              <a:rPr lang="en-IE" sz="3600" spc="0" dirty="0">
                <a:solidFill>
                  <a:schemeClr val="tx1"/>
                </a:solidFill>
                <a:sym typeface="Open Sans"/>
              </a:rPr>
            </a:br>
            <a:br>
              <a:rPr lang="en-IE" sz="3600" spc="0" dirty="0">
                <a:solidFill>
                  <a:schemeClr val="tx1"/>
                </a:solidFill>
              </a:rPr>
            </a:br>
            <a:br>
              <a:rPr lang="en-IE" sz="3600" spc="0" dirty="0">
                <a:solidFill>
                  <a:schemeClr val="tx1"/>
                </a:solidFill>
                <a:sym typeface="Open Sans"/>
              </a:rPr>
            </a:br>
            <a:br>
              <a:rPr lang="en-IE" sz="9600" dirty="0"/>
            </a:br>
            <a:br>
              <a:rPr lang="en-US" sz="3600" dirty="0"/>
            </a:br>
            <a:endParaRPr lang="en-US" sz="3600" dirty="0"/>
          </a:p>
        </p:txBody>
      </p:sp>
      <p:pic>
        <p:nvPicPr>
          <p:cNvPr id="4" name="Picture 3">
            <a:extLst>
              <a:ext uri="{FF2B5EF4-FFF2-40B4-BE49-F238E27FC236}">
                <a16:creationId xmlns:a16="http://schemas.microsoft.com/office/drawing/2014/main" id="{92D1CCEB-2533-4A46-9C32-DF2E837643FE}"/>
              </a:ext>
            </a:extLst>
          </p:cNvPr>
          <p:cNvPicPr>
            <a:picLocks noChangeAspect="1"/>
          </p:cNvPicPr>
          <p:nvPr/>
        </p:nvPicPr>
        <p:blipFill>
          <a:blip r:embed="rId2"/>
          <a:stretch>
            <a:fillRect/>
          </a:stretch>
        </p:blipFill>
        <p:spPr>
          <a:xfrm>
            <a:off x="19612515" y="630529"/>
            <a:ext cx="4511009" cy="2616885"/>
          </a:xfrm>
          <a:prstGeom prst="rect">
            <a:avLst/>
          </a:prstGeom>
        </p:spPr>
      </p:pic>
    </p:spTree>
    <p:extLst>
      <p:ext uri="{BB962C8B-B14F-4D97-AF65-F5344CB8AC3E}">
        <p14:creationId xmlns:p14="http://schemas.microsoft.com/office/powerpoint/2010/main" val="277042260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047A6C-5A31-1B44-DB0D-32A1C4187B82}"/>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pic>
        <p:nvPicPr>
          <p:cNvPr id="5" name="Picture 4">
            <a:extLst>
              <a:ext uri="{FF2B5EF4-FFF2-40B4-BE49-F238E27FC236}">
                <a16:creationId xmlns:a16="http://schemas.microsoft.com/office/drawing/2014/main" id="{46CC342D-7100-44DC-9F4E-6428CB32EF9B}"/>
              </a:ext>
            </a:extLst>
          </p:cNvPr>
          <p:cNvPicPr>
            <a:picLocks noChangeAspect="1"/>
          </p:cNvPicPr>
          <p:nvPr/>
        </p:nvPicPr>
        <p:blipFill>
          <a:blip r:embed="rId3"/>
          <a:stretch>
            <a:fillRect/>
          </a:stretch>
        </p:blipFill>
        <p:spPr>
          <a:xfrm>
            <a:off x="19612515" y="749799"/>
            <a:ext cx="4511009" cy="2616885"/>
          </a:xfrm>
          <a:prstGeom prst="rect">
            <a:avLst/>
          </a:prstGeom>
        </p:spPr>
      </p:pic>
      <p:sp>
        <p:nvSpPr>
          <p:cNvPr id="3" name="TextBox 2">
            <a:extLst>
              <a:ext uri="{FF2B5EF4-FFF2-40B4-BE49-F238E27FC236}">
                <a16:creationId xmlns:a16="http://schemas.microsoft.com/office/drawing/2014/main" id="{09774180-3D59-AD13-7584-CE3C30984928}"/>
              </a:ext>
            </a:extLst>
          </p:cNvPr>
          <p:cNvSpPr txBox="1"/>
          <p:nvPr/>
        </p:nvSpPr>
        <p:spPr>
          <a:xfrm>
            <a:off x="2136913" y="3459121"/>
            <a:ext cx="12155556"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IE" sz="8000" spc="-272" dirty="0" err="1">
                <a:solidFill>
                  <a:srgbClr val="004D44"/>
                </a:solidFill>
                <a:latin typeface="+mn-lt"/>
                <a:cs typeface="Calibri Light" charset="0"/>
                <a:sym typeface="Open Sans Light"/>
              </a:rPr>
              <a:t>Reval</a:t>
            </a:r>
            <a:r>
              <a:rPr lang="en-IE" sz="8000" spc="-272" dirty="0">
                <a:solidFill>
                  <a:srgbClr val="004D44"/>
                </a:solidFill>
                <a:latin typeface="+mn-lt"/>
                <a:cs typeface="Calibri Light" charset="0"/>
                <a:sym typeface="Open Sans Light"/>
              </a:rPr>
              <a:t> 2019 - Outcomes  </a:t>
            </a:r>
          </a:p>
        </p:txBody>
      </p:sp>
      <p:sp>
        <p:nvSpPr>
          <p:cNvPr id="4" name="Text Placeholder 1">
            <a:extLst>
              <a:ext uri="{FF2B5EF4-FFF2-40B4-BE49-F238E27FC236}">
                <a16:creationId xmlns:a16="http://schemas.microsoft.com/office/drawing/2014/main" id="{251188B7-B537-20D5-6730-E322BBE69604}"/>
              </a:ext>
            </a:extLst>
          </p:cNvPr>
          <p:cNvSpPr>
            <a:spLocks noGrp="1"/>
          </p:cNvSpPr>
          <p:nvPr>
            <p:ph type="body" idx="1"/>
          </p:nvPr>
        </p:nvSpPr>
        <p:spPr>
          <a:xfrm>
            <a:off x="3228728" y="5133739"/>
            <a:ext cx="8572513" cy="2708234"/>
          </a:xfrm>
        </p:spPr>
        <p:txBody>
          <a:bodyPr>
            <a:normAutofit/>
          </a:bodyPr>
          <a:lstStyle/>
          <a:p>
            <a:pPr>
              <a:spcBef>
                <a:spcPts val="2000"/>
              </a:spcBef>
            </a:pPr>
            <a:r>
              <a:rPr lang="en-IE" sz="4000" spc="0" dirty="0">
                <a:solidFill>
                  <a:schemeClr val="tx1"/>
                </a:solidFill>
                <a:ea typeface="Open Sans"/>
                <a:cs typeface="Calibri Light" charset="0"/>
              </a:rPr>
              <a:t>The last Revaluation Project in 2019 resulted in reduced rates for the majority of ratepayers</a:t>
            </a:r>
          </a:p>
        </p:txBody>
      </p:sp>
      <p:pic>
        <p:nvPicPr>
          <p:cNvPr id="8" name="Picture 2">
            <a:extLst>
              <a:ext uri="{FF2B5EF4-FFF2-40B4-BE49-F238E27FC236}">
                <a16:creationId xmlns:a16="http://schemas.microsoft.com/office/drawing/2014/main" id="{E600F47A-57FB-92D4-9609-ECF7E71228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8756" y="4980335"/>
            <a:ext cx="5821821" cy="772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59967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53AFD1-A570-7C5F-1F47-178C763D8963}"/>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p:cNvSpPr>
            <a:spLocks noGrp="1"/>
          </p:cNvSpPr>
          <p:nvPr>
            <p:ph type="title"/>
          </p:nvPr>
        </p:nvSpPr>
        <p:spPr>
          <a:xfrm>
            <a:off x="3202074" y="4432852"/>
            <a:ext cx="18897030" cy="10803834"/>
          </a:xfrm>
        </p:spPr>
        <p:txBody>
          <a:bodyPr>
            <a:normAutofit fontScale="90000"/>
          </a:bodyPr>
          <a:lstStyle/>
          <a:p>
            <a:pPr lvl="0"/>
            <a:br>
              <a:rPr lang="en-IE" sz="10700" dirty="0"/>
            </a:br>
            <a:br>
              <a:rPr lang="en-IE" sz="10700" dirty="0"/>
            </a:br>
            <a:br>
              <a:rPr lang="en-IE" sz="10700" dirty="0"/>
            </a:br>
            <a:r>
              <a:rPr lang="en-IE" sz="10700" dirty="0"/>
              <a:t>Areas Covered</a:t>
            </a:r>
            <a:br>
              <a:rPr lang="en-IE" sz="10700" dirty="0"/>
            </a:br>
            <a:br>
              <a:rPr lang="en-IE" sz="4000" dirty="0">
                <a:solidFill>
                  <a:srgbClr val="00B050"/>
                </a:solidFill>
              </a:rPr>
            </a:br>
            <a:br>
              <a:rPr lang="en-IE" sz="4000" dirty="0">
                <a:solidFill>
                  <a:srgbClr val="00B050"/>
                </a:solidFill>
              </a:rPr>
            </a:br>
            <a:r>
              <a:rPr lang="en-IE" sz="4000" dirty="0">
                <a:solidFill>
                  <a:srgbClr val="00B050"/>
                </a:solidFill>
              </a:rPr>
              <a:t> </a:t>
            </a:r>
            <a:r>
              <a:rPr lang="en-IE" sz="5300" dirty="0">
                <a:solidFill>
                  <a:schemeClr val="tx1"/>
                </a:solidFill>
              </a:rPr>
              <a:t>- </a:t>
            </a:r>
            <a:r>
              <a:rPr lang="en-IE" sz="5300" spc="0" dirty="0">
                <a:solidFill>
                  <a:schemeClr val="tx1"/>
                </a:solidFill>
                <a:sym typeface="Open Sans"/>
              </a:rPr>
              <a:t>Valuation Office &amp; Rating System in Ireland</a:t>
            </a:r>
            <a:br>
              <a:rPr lang="en-IE" sz="5300" spc="0" dirty="0">
                <a:solidFill>
                  <a:schemeClr val="tx1"/>
                </a:solidFill>
                <a:sym typeface="Open Sans"/>
              </a:rPr>
            </a:br>
            <a:br>
              <a:rPr lang="en-IE" sz="5300" spc="0" dirty="0">
                <a:solidFill>
                  <a:schemeClr val="tx1"/>
                </a:solidFill>
                <a:sym typeface="Open Sans"/>
              </a:rPr>
            </a:br>
            <a:r>
              <a:rPr lang="en-IE" sz="5300" spc="0" dirty="0">
                <a:solidFill>
                  <a:schemeClr val="tx1"/>
                </a:solidFill>
                <a:sym typeface="Open Sans"/>
              </a:rPr>
              <a:t> - </a:t>
            </a:r>
            <a:r>
              <a:rPr lang="en-IE" sz="5300" spc="0" dirty="0" err="1">
                <a:solidFill>
                  <a:schemeClr val="tx1"/>
                </a:solidFill>
                <a:sym typeface="Open Sans"/>
              </a:rPr>
              <a:t>Reval</a:t>
            </a:r>
            <a:r>
              <a:rPr lang="en-IE" sz="5300" spc="0" dirty="0">
                <a:solidFill>
                  <a:schemeClr val="tx1"/>
                </a:solidFill>
                <a:sym typeface="Open Sans"/>
              </a:rPr>
              <a:t> 23 &amp; National Revaluation Programme</a:t>
            </a:r>
            <a:br>
              <a:rPr lang="en-IE" sz="5300" spc="0" dirty="0">
                <a:solidFill>
                  <a:schemeClr val="tx1"/>
                </a:solidFill>
                <a:sym typeface="Open Sans"/>
              </a:rPr>
            </a:br>
            <a:br>
              <a:rPr lang="en-IE" sz="5300" spc="0" dirty="0">
                <a:solidFill>
                  <a:schemeClr val="tx1"/>
                </a:solidFill>
                <a:sym typeface="Open Sans"/>
              </a:rPr>
            </a:br>
            <a:r>
              <a:rPr lang="en-IE" sz="5300" spc="0" dirty="0">
                <a:solidFill>
                  <a:schemeClr val="tx1"/>
                </a:solidFill>
                <a:sym typeface="Open Sans"/>
              </a:rPr>
              <a:t> - Governing Legislation</a:t>
            </a:r>
            <a:br>
              <a:rPr lang="en-IE" sz="5300" spc="0" dirty="0">
                <a:solidFill>
                  <a:schemeClr val="tx1"/>
                </a:solidFill>
                <a:sym typeface="Open Sans"/>
              </a:rPr>
            </a:br>
            <a:br>
              <a:rPr lang="en-IE" sz="5300" spc="0" dirty="0">
                <a:solidFill>
                  <a:schemeClr val="tx1"/>
                </a:solidFill>
                <a:sym typeface="Open Sans"/>
              </a:rPr>
            </a:br>
            <a:r>
              <a:rPr lang="en-IE" sz="5300" spc="0" dirty="0">
                <a:solidFill>
                  <a:schemeClr val="tx1"/>
                </a:solidFill>
                <a:sym typeface="Open Sans"/>
              </a:rPr>
              <a:t> - Revaluation Process &amp; Ratepayer Supports </a:t>
            </a:r>
            <a:br>
              <a:rPr lang="en-IE" sz="5300" spc="0" dirty="0">
                <a:solidFill>
                  <a:schemeClr val="tx1"/>
                </a:solidFill>
                <a:sym typeface="Open Sans"/>
              </a:rPr>
            </a:br>
            <a:br>
              <a:rPr lang="en-IE" sz="5300" spc="0" dirty="0">
                <a:solidFill>
                  <a:schemeClr val="tx1"/>
                </a:solidFill>
                <a:sym typeface="Open Sans"/>
              </a:rPr>
            </a:br>
            <a:r>
              <a:rPr lang="en-IE" sz="5300" spc="0" dirty="0">
                <a:solidFill>
                  <a:schemeClr val="tx1"/>
                </a:solidFill>
                <a:sym typeface="Open Sans"/>
              </a:rPr>
              <a:t> - Appeal Mechanisms</a:t>
            </a:r>
            <a:br>
              <a:rPr lang="en-IE" sz="5300" spc="0" dirty="0">
                <a:solidFill>
                  <a:schemeClr val="tx1"/>
                </a:solidFill>
                <a:sym typeface="Open Sans"/>
              </a:rPr>
            </a:br>
            <a:br>
              <a:rPr lang="en-IE" sz="5300" spc="0" dirty="0">
                <a:solidFill>
                  <a:schemeClr val="tx1"/>
                </a:solidFill>
                <a:sym typeface="Open Sans"/>
              </a:rPr>
            </a:br>
            <a:r>
              <a:rPr lang="en-IE" sz="5300" spc="0" dirty="0">
                <a:solidFill>
                  <a:schemeClr val="tx1"/>
                </a:solidFill>
                <a:sym typeface="Open Sans"/>
              </a:rPr>
              <a:t> - Key Dates</a:t>
            </a:r>
            <a:br>
              <a:rPr lang="en-IE" sz="5300" spc="0" dirty="0">
                <a:solidFill>
                  <a:schemeClr val="tx1"/>
                </a:solidFill>
                <a:sym typeface="Open Sans"/>
              </a:rPr>
            </a:br>
            <a:br>
              <a:rPr lang="en-IE" sz="5300" spc="0" dirty="0">
                <a:solidFill>
                  <a:schemeClr val="tx1"/>
                </a:solidFill>
                <a:sym typeface="Open Sans"/>
              </a:rPr>
            </a:br>
            <a:r>
              <a:rPr lang="en-IE" sz="5300" spc="0" dirty="0">
                <a:solidFill>
                  <a:schemeClr val="tx1"/>
                </a:solidFill>
                <a:sym typeface="Open Sans"/>
              </a:rPr>
              <a:t> - Q &amp; A</a:t>
            </a:r>
            <a:br>
              <a:rPr lang="en-IE" sz="3600" spc="0" dirty="0">
                <a:solidFill>
                  <a:schemeClr val="tx1"/>
                </a:solidFill>
                <a:sym typeface="Open Sans"/>
              </a:rPr>
            </a:br>
            <a:br>
              <a:rPr lang="en-IE" sz="9600" dirty="0"/>
            </a:br>
            <a:br>
              <a:rPr lang="en-US" sz="3600" dirty="0"/>
            </a:br>
            <a:endParaRPr lang="en-US" sz="3600" dirty="0"/>
          </a:p>
        </p:txBody>
      </p:sp>
      <p:pic>
        <p:nvPicPr>
          <p:cNvPr id="3" name="Picture 2">
            <a:extLst>
              <a:ext uri="{FF2B5EF4-FFF2-40B4-BE49-F238E27FC236}">
                <a16:creationId xmlns:a16="http://schemas.microsoft.com/office/drawing/2014/main" id="{1FBB8F6E-B8C0-D389-AD83-3373211EB97A}"/>
              </a:ext>
            </a:extLst>
          </p:cNvPr>
          <p:cNvPicPr>
            <a:picLocks noChangeAspect="1"/>
          </p:cNvPicPr>
          <p:nvPr/>
        </p:nvPicPr>
        <p:blipFill>
          <a:blip r:embed="rId2"/>
          <a:stretch>
            <a:fillRect/>
          </a:stretch>
        </p:blipFill>
        <p:spPr>
          <a:xfrm>
            <a:off x="19403793" y="10595111"/>
            <a:ext cx="4511009" cy="2616885"/>
          </a:xfrm>
          <a:prstGeom prst="rect">
            <a:avLst/>
          </a:prstGeom>
        </p:spPr>
      </p:pic>
    </p:spTree>
    <p:extLst>
      <p:ext uri="{BB962C8B-B14F-4D97-AF65-F5344CB8AC3E}">
        <p14:creationId xmlns:p14="http://schemas.microsoft.com/office/powerpoint/2010/main" val="21413127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5270" y="2876550"/>
            <a:ext cx="19524852" cy="17487900"/>
          </a:xfrm>
        </p:spPr>
        <p:txBody>
          <a:bodyPr>
            <a:normAutofit/>
          </a:bodyPr>
          <a:lstStyle/>
          <a:p>
            <a:pPr lvl="0"/>
            <a:r>
              <a:rPr lang="en-IE" sz="7200" dirty="0"/>
              <a:t>Revaluation Outcomes – Reval 2019</a:t>
            </a:r>
            <a:br>
              <a:rPr lang="en-IE" sz="7200" dirty="0"/>
            </a:br>
            <a:br>
              <a:rPr lang="en-IE" sz="7200" dirty="0"/>
            </a:br>
            <a:br>
              <a:rPr lang="en-IE" sz="8000" dirty="0">
                <a:solidFill>
                  <a:srgbClr val="00B050"/>
                </a:solidFill>
              </a:rPr>
            </a:br>
            <a:br>
              <a:rPr lang="en-IE" sz="8000" dirty="0">
                <a:solidFill>
                  <a:srgbClr val="00B050"/>
                </a:solidFill>
              </a:rPr>
            </a:br>
            <a:br>
              <a:rPr lang="en-IE" sz="8000" dirty="0">
                <a:solidFill>
                  <a:srgbClr val="00B050"/>
                </a:solidFill>
              </a:rPr>
            </a:br>
            <a:br>
              <a:rPr lang="en-IE" sz="8000" dirty="0"/>
            </a:br>
            <a:br>
              <a:rPr lang="en-GB" sz="8000" dirty="0"/>
            </a:br>
            <a:r>
              <a:rPr lang="en-GB" sz="8000" dirty="0"/>
              <a:t> </a:t>
            </a:r>
            <a:br>
              <a:rPr lang="en-IE" sz="9600" dirty="0"/>
            </a:br>
            <a:br>
              <a:rPr lang="en-IE" sz="10700" dirty="0"/>
            </a:br>
            <a:r>
              <a:rPr lang="en-GB" sz="4000" spc="0" dirty="0">
                <a:solidFill>
                  <a:schemeClr val="tx1"/>
                </a:solidFill>
              </a:rPr>
              <a:t>  </a:t>
            </a:r>
            <a:br>
              <a:rPr lang="en-GB" sz="4400" dirty="0">
                <a:solidFill>
                  <a:schemeClr val="accent1"/>
                </a:solidFill>
              </a:rPr>
            </a:br>
            <a:br>
              <a:rPr lang="en-IE" sz="9600" dirty="0">
                <a:solidFill>
                  <a:srgbClr val="0070C0"/>
                </a:solidFill>
              </a:rPr>
            </a:br>
            <a:br>
              <a:rPr lang="en-IE" sz="10700" dirty="0"/>
            </a:br>
            <a:br>
              <a:rPr lang="en-IE" sz="4000" dirty="0">
                <a:solidFill>
                  <a:srgbClr val="00B050"/>
                </a:solidFill>
              </a:rPr>
            </a:br>
            <a:br>
              <a:rPr lang="en-IE" sz="4400" spc="0" dirty="0">
                <a:solidFill>
                  <a:schemeClr val="tx1"/>
                </a:solidFill>
                <a:sym typeface="Open Sans"/>
              </a:rPr>
            </a:br>
            <a:br>
              <a:rPr lang="en-IE" sz="3600" dirty="0"/>
            </a:br>
            <a:br>
              <a:rPr lang="en-IE" sz="3600" spc="0" dirty="0">
                <a:solidFill>
                  <a:schemeClr val="tx1"/>
                </a:solidFill>
                <a:sym typeface="Open Sans"/>
              </a:rPr>
            </a:br>
            <a:br>
              <a:rPr lang="en-IE" sz="3600" spc="0" dirty="0">
                <a:solidFill>
                  <a:schemeClr val="tx1"/>
                </a:solidFill>
              </a:rPr>
            </a:br>
            <a:br>
              <a:rPr lang="en-IE" sz="3600" spc="0" dirty="0">
                <a:solidFill>
                  <a:schemeClr val="tx1"/>
                </a:solidFill>
                <a:sym typeface="Open Sans"/>
              </a:rPr>
            </a:br>
            <a:br>
              <a:rPr lang="en-IE" sz="9600" dirty="0"/>
            </a:br>
            <a:br>
              <a:rPr lang="en-US" sz="3600" dirty="0"/>
            </a:br>
            <a:endParaRPr lang="en-US" sz="3600" dirty="0"/>
          </a:p>
        </p:txBody>
      </p:sp>
      <p:pic>
        <p:nvPicPr>
          <p:cNvPr id="5" name="Picture 4">
            <a:extLst>
              <a:ext uri="{FF2B5EF4-FFF2-40B4-BE49-F238E27FC236}">
                <a16:creationId xmlns:a16="http://schemas.microsoft.com/office/drawing/2014/main" id="{46CC342D-7100-44DC-9F4E-6428CB32EF9B}"/>
              </a:ext>
            </a:extLst>
          </p:cNvPr>
          <p:cNvPicPr>
            <a:picLocks noChangeAspect="1"/>
          </p:cNvPicPr>
          <p:nvPr/>
        </p:nvPicPr>
        <p:blipFill>
          <a:blip r:embed="rId3"/>
          <a:stretch>
            <a:fillRect/>
          </a:stretch>
        </p:blipFill>
        <p:spPr>
          <a:xfrm>
            <a:off x="19612515" y="749799"/>
            <a:ext cx="4511009" cy="2616885"/>
          </a:xfrm>
          <a:prstGeom prst="rect">
            <a:avLst/>
          </a:prstGeom>
        </p:spPr>
      </p:pic>
      <p:pic>
        <p:nvPicPr>
          <p:cNvPr id="10" name="Picture 9" descr="Chart, bar chart&#10;&#10;Description automatically generated">
            <a:extLst>
              <a:ext uri="{FF2B5EF4-FFF2-40B4-BE49-F238E27FC236}">
                <a16:creationId xmlns:a16="http://schemas.microsoft.com/office/drawing/2014/main" id="{8454A204-4D14-4407-9983-B58AD795A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334" y="4800215"/>
            <a:ext cx="17552170" cy="8915785"/>
          </a:xfrm>
          <a:prstGeom prst="rect">
            <a:avLst/>
          </a:prstGeom>
        </p:spPr>
      </p:pic>
      <p:sp>
        <p:nvSpPr>
          <p:cNvPr id="3" name="TextBox 2">
            <a:extLst>
              <a:ext uri="{FF2B5EF4-FFF2-40B4-BE49-F238E27FC236}">
                <a16:creationId xmlns:a16="http://schemas.microsoft.com/office/drawing/2014/main" id="{F30BAB33-D8D7-95F1-BC04-5263512F039E}"/>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Tree>
    <p:extLst>
      <p:ext uri="{BB962C8B-B14F-4D97-AF65-F5344CB8AC3E}">
        <p14:creationId xmlns:p14="http://schemas.microsoft.com/office/powerpoint/2010/main" val="220874562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5270" y="2876550"/>
            <a:ext cx="18897030" cy="17487900"/>
          </a:xfrm>
        </p:spPr>
        <p:txBody>
          <a:bodyPr>
            <a:normAutofit/>
          </a:bodyPr>
          <a:lstStyle/>
          <a:p>
            <a:pPr lvl="0"/>
            <a:r>
              <a:rPr lang="en-IE" sz="7200" dirty="0"/>
              <a:t>Revaluation Outcomes – Reval 2019</a:t>
            </a:r>
            <a:br>
              <a:rPr lang="en-IE" sz="7200" dirty="0"/>
            </a:br>
            <a:br>
              <a:rPr lang="en-IE" sz="7200" dirty="0"/>
            </a:br>
            <a:br>
              <a:rPr lang="en-IE" sz="8000" dirty="0">
                <a:solidFill>
                  <a:srgbClr val="00B050"/>
                </a:solidFill>
              </a:rPr>
            </a:br>
            <a:br>
              <a:rPr lang="en-IE" sz="8000" dirty="0">
                <a:solidFill>
                  <a:srgbClr val="00B050"/>
                </a:solidFill>
              </a:rPr>
            </a:br>
            <a:br>
              <a:rPr lang="en-IE" sz="8000" dirty="0">
                <a:solidFill>
                  <a:srgbClr val="00B050"/>
                </a:solidFill>
              </a:rPr>
            </a:br>
            <a:br>
              <a:rPr lang="en-IE" sz="8000" dirty="0"/>
            </a:br>
            <a:br>
              <a:rPr lang="en-GB" sz="8000" dirty="0"/>
            </a:br>
            <a:r>
              <a:rPr lang="en-GB" sz="8000" dirty="0"/>
              <a:t> </a:t>
            </a:r>
            <a:br>
              <a:rPr lang="en-IE" sz="9600" dirty="0"/>
            </a:br>
            <a:br>
              <a:rPr lang="en-IE" sz="10700" dirty="0"/>
            </a:br>
            <a:r>
              <a:rPr lang="en-GB" sz="4000" spc="0" dirty="0">
                <a:solidFill>
                  <a:schemeClr val="tx1"/>
                </a:solidFill>
              </a:rPr>
              <a:t>  </a:t>
            </a:r>
            <a:br>
              <a:rPr lang="en-GB" sz="4400" dirty="0">
                <a:solidFill>
                  <a:schemeClr val="accent1"/>
                </a:solidFill>
              </a:rPr>
            </a:br>
            <a:br>
              <a:rPr lang="en-IE" sz="9600" dirty="0">
                <a:solidFill>
                  <a:srgbClr val="0070C0"/>
                </a:solidFill>
              </a:rPr>
            </a:br>
            <a:br>
              <a:rPr lang="en-IE" sz="10700" dirty="0"/>
            </a:br>
            <a:br>
              <a:rPr lang="en-IE" sz="4000" dirty="0">
                <a:solidFill>
                  <a:srgbClr val="00B050"/>
                </a:solidFill>
              </a:rPr>
            </a:br>
            <a:br>
              <a:rPr lang="en-IE" sz="4400" spc="0" dirty="0">
                <a:solidFill>
                  <a:schemeClr val="tx1"/>
                </a:solidFill>
                <a:sym typeface="Open Sans"/>
              </a:rPr>
            </a:br>
            <a:br>
              <a:rPr lang="en-IE" sz="3600" dirty="0"/>
            </a:br>
            <a:br>
              <a:rPr lang="en-IE" sz="3600" spc="0" dirty="0">
                <a:solidFill>
                  <a:schemeClr val="tx1"/>
                </a:solidFill>
                <a:sym typeface="Open Sans"/>
              </a:rPr>
            </a:br>
            <a:br>
              <a:rPr lang="en-IE" sz="3600" spc="0" dirty="0">
                <a:solidFill>
                  <a:schemeClr val="tx1"/>
                </a:solidFill>
              </a:rPr>
            </a:br>
            <a:br>
              <a:rPr lang="en-IE" sz="3600" spc="0" dirty="0">
                <a:solidFill>
                  <a:schemeClr val="tx1"/>
                </a:solidFill>
                <a:sym typeface="Open Sans"/>
              </a:rPr>
            </a:br>
            <a:br>
              <a:rPr lang="en-IE" sz="9600" dirty="0"/>
            </a:br>
            <a:br>
              <a:rPr lang="en-US" sz="3600" dirty="0"/>
            </a:br>
            <a:endParaRPr lang="en-US" sz="3600" dirty="0"/>
          </a:p>
        </p:txBody>
      </p:sp>
      <p:pic>
        <p:nvPicPr>
          <p:cNvPr id="5" name="Picture 4">
            <a:extLst>
              <a:ext uri="{FF2B5EF4-FFF2-40B4-BE49-F238E27FC236}">
                <a16:creationId xmlns:a16="http://schemas.microsoft.com/office/drawing/2014/main" id="{46CC342D-7100-44DC-9F4E-6428CB32EF9B}"/>
              </a:ext>
            </a:extLst>
          </p:cNvPr>
          <p:cNvPicPr>
            <a:picLocks noChangeAspect="1"/>
          </p:cNvPicPr>
          <p:nvPr/>
        </p:nvPicPr>
        <p:blipFill>
          <a:blip r:embed="rId2"/>
          <a:stretch>
            <a:fillRect/>
          </a:stretch>
        </p:blipFill>
        <p:spPr>
          <a:xfrm>
            <a:off x="19612515" y="749799"/>
            <a:ext cx="4511009" cy="2616885"/>
          </a:xfrm>
          <a:prstGeom prst="rect">
            <a:avLst/>
          </a:prstGeom>
        </p:spPr>
      </p:pic>
      <p:pic>
        <p:nvPicPr>
          <p:cNvPr id="10" name="Picture 9" descr="Table&#10;&#10;Description automatically generated">
            <a:extLst>
              <a:ext uri="{FF2B5EF4-FFF2-40B4-BE49-F238E27FC236}">
                <a16:creationId xmlns:a16="http://schemas.microsoft.com/office/drawing/2014/main" id="{0D493B69-8E04-535A-69F0-977EB7797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358" y="4616803"/>
            <a:ext cx="18284459" cy="9045080"/>
          </a:xfrm>
          <a:prstGeom prst="rect">
            <a:avLst/>
          </a:prstGeom>
        </p:spPr>
      </p:pic>
      <p:sp>
        <p:nvSpPr>
          <p:cNvPr id="3" name="TextBox 2">
            <a:extLst>
              <a:ext uri="{FF2B5EF4-FFF2-40B4-BE49-F238E27FC236}">
                <a16:creationId xmlns:a16="http://schemas.microsoft.com/office/drawing/2014/main" id="{AA32318C-C370-1B96-F0B0-B4DC42320037}"/>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Tree>
    <p:extLst>
      <p:ext uri="{BB962C8B-B14F-4D97-AF65-F5344CB8AC3E}">
        <p14:creationId xmlns:p14="http://schemas.microsoft.com/office/powerpoint/2010/main" val="1582081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53A9A7-2839-345B-9F58-5323A5FC5B37}"/>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p:cNvSpPr>
            <a:spLocks noGrp="1"/>
          </p:cNvSpPr>
          <p:nvPr>
            <p:ph type="title"/>
          </p:nvPr>
        </p:nvSpPr>
        <p:spPr>
          <a:xfrm>
            <a:off x="3315270" y="3267292"/>
            <a:ext cx="18897030" cy="12486230"/>
          </a:xfrm>
        </p:spPr>
        <p:txBody>
          <a:bodyPr>
            <a:normAutofit/>
          </a:bodyPr>
          <a:lstStyle/>
          <a:p>
            <a:pPr lvl="0"/>
            <a:r>
              <a:rPr lang="en-IE" sz="8000" dirty="0"/>
              <a:t>VO Supports for Ratepayers </a:t>
            </a:r>
            <a:br>
              <a:rPr lang="en-IE" sz="8000" dirty="0"/>
            </a:br>
            <a:br>
              <a:rPr lang="en-GB" sz="8000" dirty="0"/>
            </a:br>
            <a:r>
              <a:rPr lang="en-GB" sz="8000" dirty="0"/>
              <a:t> </a:t>
            </a:r>
            <a:r>
              <a:rPr lang="en-US" sz="4400" spc="0" dirty="0">
                <a:solidFill>
                  <a:schemeClr val="tx1"/>
                </a:solidFill>
              </a:rPr>
              <a:t>-VO provides hardcopy material to Ratepayers</a:t>
            </a:r>
            <a:br>
              <a:rPr lang="en-US" sz="4400" spc="0" dirty="0">
                <a:solidFill>
                  <a:schemeClr val="tx1"/>
                </a:solidFill>
              </a:rPr>
            </a:br>
            <a:r>
              <a:rPr lang="en-US" sz="4400" spc="0" dirty="0">
                <a:solidFill>
                  <a:schemeClr val="tx1"/>
                </a:solidFill>
              </a:rPr>
              <a:t>     </a:t>
            </a:r>
            <a:r>
              <a:rPr lang="en-US" sz="3600" spc="0" dirty="0">
                <a:solidFill>
                  <a:schemeClr val="tx1"/>
                </a:solidFill>
              </a:rPr>
              <a:t>Making of the Valuation Order</a:t>
            </a:r>
            <a:br>
              <a:rPr lang="en-US" sz="3600" spc="0" dirty="0">
                <a:solidFill>
                  <a:schemeClr val="tx1"/>
                </a:solidFill>
              </a:rPr>
            </a:br>
            <a:r>
              <a:rPr lang="en-US" sz="3600" spc="0" dirty="0">
                <a:solidFill>
                  <a:schemeClr val="tx1"/>
                </a:solidFill>
              </a:rPr>
              <a:t>      Issue of Proposed Valuation Certificates</a:t>
            </a:r>
            <a:br>
              <a:rPr lang="en-US" sz="3600" spc="0" dirty="0">
                <a:solidFill>
                  <a:schemeClr val="tx1"/>
                </a:solidFill>
              </a:rPr>
            </a:br>
            <a:r>
              <a:rPr lang="en-US" sz="3600" spc="0" dirty="0">
                <a:solidFill>
                  <a:schemeClr val="tx1"/>
                </a:solidFill>
              </a:rPr>
              <a:t>      Issue of Final Valuation Certificates</a:t>
            </a:r>
            <a:br>
              <a:rPr lang="en-US" sz="3600" spc="0" dirty="0">
                <a:solidFill>
                  <a:schemeClr val="tx1"/>
                </a:solidFill>
              </a:rPr>
            </a:br>
            <a:br>
              <a:rPr lang="en-US" sz="4400" spc="0" dirty="0">
                <a:solidFill>
                  <a:schemeClr val="tx1"/>
                </a:solidFill>
              </a:rPr>
            </a:br>
            <a:r>
              <a:rPr lang="en-US" sz="4400" spc="0" dirty="0">
                <a:solidFill>
                  <a:schemeClr val="tx1"/>
                </a:solidFill>
              </a:rPr>
              <a:t> - Media advertisements</a:t>
            </a:r>
            <a:br>
              <a:rPr lang="en-US" sz="4400" spc="0" dirty="0">
                <a:solidFill>
                  <a:schemeClr val="tx1"/>
                </a:solidFill>
              </a:rPr>
            </a:br>
            <a:br>
              <a:rPr lang="en-US" sz="4400" spc="0" dirty="0">
                <a:solidFill>
                  <a:schemeClr val="tx1"/>
                </a:solidFill>
              </a:rPr>
            </a:br>
            <a:br>
              <a:rPr lang="en-US" sz="4400" spc="0" dirty="0">
                <a:solidFill>
                  <a:schemeClr val="tx1"/>
                </a:solidFill>
              </a:rPr>
            </a:br>
            <a:r>
              <a:rPr lang="en-US" sz="4400" spc="0" dirty="0">
                <a:solidFill>
                  <a:schemeClr val="tx1"/>
                </a:solidFill>
              </a:rPr>
              <a:t> - Briefing of Elected Representatives &amp; copies of Specimen Documents</a:t>
            </a:r>
            <a:br>
              <a:rPr lang="en-US" sz="4400" spc="0" dirty="0">
                <a:solidFill>
                  <a:schemeClr val="tx1"/>
                </a:solidFill>
              </a:rPr>
            </a:br>
            <a:br>
              <a:rPr lang="en-US" sz="4400" spc="0" dirty="0">
                <a:solidFill>
                  <a:schemeClr val="tx1"/>
                </a:solidFill>
              </a:rPr>
            </a:br>
            <a:br>
              <a:rPr lang="en-US" sz="4400" spc="0" dirty="0">
                <a:solidFill>
                  <a:schemeClr val="tx1"/>
                </a:solidFill>
              </a:rPr>
            </a:br>
            <a:r>
              <a:rPr lang="en-US" sz="4400" spc="0" dirty="0">
                <a:solidFill>
                  <a:schemeClr val="tx1"/>
                </a:solidFill>
              </a:rPr>
              <a:t> - “Walk-in” Clinics for ratepayers</a:t>
            </a:r>
            <a:br>
              <a:rPr lang="en-US" sz="4400" spc="0" dirty="0">
                <a:solidFill>
                  <a:schemeClr val="tx1"/>
                </a:solidFill>
              </a:rPr>
            </a:br>
            <a:br>
              <a:rPr lang="en-US" sz="4400" spc="0" dirty="0">
                <a:solidFill>
                  <a:schemeClr val="tx1"/>
                </a:solidFill>
              </a:rPr>
            </a:br>
            <a:br>
              <a:rPr lang="en-US" sz="4400" spc="0" dirty="0">
                <a:solidFill>
                  <a:schemeClr val="tx1"/>
                </a:solidFill>
              </a:rPr>
            </a:br>
            <a:r>
              <a:rPr lang="en-US" sz="4400" spc="0" dirty="0">
                <a:solidFill>
                  <a:schemeClr val="tx1"/>
                </a:solidFill>
              </a:rPr>
              <a:t> - Extensive engagement with Trade Bodies &amp; representative groups</a:t>
            </a:r>
            <a:br>
              <a:rPr lang="en-IE" sz="10700" dirty="0"/>
            </a:br>
            <a:br>
              <a:rPr lang="en-IE" sz="9600" dirty="0"/>
            </a:br>
            <a:br>
              <a:rPr lang="en-US" sz="3600" dirty="0"/>
            </a:br>
            <a:endParaRPr lang="en-US" sz="3600" dirty="0"/>
          </a:p>
        </p:txBody>
      </p:sp>
      <p:pic>
        <p:nvPicPr>
          <p:cNvPr id="4" name="Picture 3">
            <a:extLst>
              <a:ext uri="{FF2B5EF4-FFF2-40B4-BE49-F238E27FC236}">
                <a16:creationId xmlns:a16="http://schemas.microsoft.com/office/drawing/2014/main" id="{FE524FA4-C618-44CF-AE35-5C291200C51F}"/>
              </a:ext>
            </a:extLst>
          </p:cNvPr>
          <p:cNvPicPr>
            <a:picLocks noChangeAspect="1"/>
          </p:cNvPicPr>
          <p:nvPr/>
        </p:nvPicPr>
        <p:blipFill>
          <a:blip r:embed="rId2"/>
          <a:stretch>
            <a:fillRect/>
          </a:stretch>
        </p:blipFill>
        <p:spPr>
          <a:xfrm>
            <a:off x="19711906" y="710042"/>
            <a:ext cx="4511009" cy="2616885"/>
          </a:xfrm>
          <a:prstGeom prst="rect">
            <a:avLst/>
          </a:prstGeom>
        </p:spPr>
      </p:pic>
    </p:spTree>
    <p:extLst>
      <p:ext uri="{BB962C8B-B14F-4D97-AF65-F5344CB8AC3E}">
        <p14:creationId xmlns:p14="http://schemas.microsoft.com/office/powerpoint/2010/main" val="414543552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703" y="2965174"/>
            <a:ext cx="18897030" cy="18021300"/>
          </a:xfrm>
        </p:spPr>
        <p:txBody>
          <a:bodyPr>
            <a:normAutofit/>
          </a:bodyPr>
          <a:lstStyle/>
          <a:p>
            <a:pPr lvl="0"/>
            <a:r>
              <a:rPr lang="en-IE" sz="8000" dirty="0"/>
              <a:t>Ratepayer Supports</a:t>
            </a:r>
            <a:br>
              <a:rPr lang="en-IE" sz="8000" dirty="0"/>
            </a:br>
            <a:br>
              <a:rPr lang="en-IE" sz="8000" dirty="0"/>
            </a:br>
            <a:br>
              <a:rPr lang="en-IE" sz="8000" dirty="0"/>
            </a:br>
            <a:br>
              <a:rPr lang="en-IE" sz="8000" dirty="0"/>
            </a:br>
            <a:br>
              <a:rPr lang="en-IE" sz="8000" dirty="0"/>
            </a:br>
            <a:br>
              <a:rPr lang="en-GB" sz="8000" dirty="0"/>
            </a:br>
            <a:br>
              <a:rPr lang="en-US" sz="9600" dirty="0"/>
            </a:br>
            <a:br>
              <a:rPr lang="en-IE" sz="9600" dirty="0"/>
            </a:br>
            <a:br>
              <a:rPr lang="en-IE" sz="10700" dirty="0"/>
            </a:br>
            <a:r>
              <a:rPr lang="en-GB" sz="4000" spc="0" dirty="0">
                <a:solidFill>
                  <a:schemeClr val="tx1"/>
                </a:solidFill>
              </a:rPr>
              <a:t>  </a:t>
            </a:r>
            <a:br>
              <a:rPr lang="en-GB" sz="4400" dirty="0">
                <a:solidFill>
                  <a:schemeClr val="accent1"/>
                </a:solidFill>
              </a:rPr>
            </a:br>
            <a:br>
              <a:rPr lang="en-IE" sz="9600" dirty="0">
                <a:solidFill>
                  <a:srgbClr val="0070C0"/>
                </a:solidFill>
              </a:rPr>
            </a:br>
            <a:br>
              <a:rPr lang="en-IE" sz="10700" dirty="0"/>
            </a:br>
            <a:br>
              <a:rPr lang="en-IE" sz="4000" dirty="0">
                <a:solidFill>
                  <a:srgbClr val="00B050"/>
                </a:solidFill>
              </a:rPr>
            </a:br>
            <a:br>
              <a:rPr lang="en-IE" sz="4400" spc="0" dirty="0">
                <a:solidFill>
                  <a:schemeClr val="tx1"/>
                </a:solidFill>
                <a:sym typeface="Open Sans"/>
              </a:rPr>
            </a:br>
            <a:br>
              <a:rPr lang="en-IE" sz="3600" dirty="0"/>
            </a:br>
            <a:br>
              <a:rPr lang="en-IE" sz="3600" spc="0" dirty="0">
                <a:solidFill>
                  <a:schemeClr val="tx1"/>
                </a:solidFill>
                <a:sym typeface="Open Sans"/>
              </a:rPr>
            </a:br>
            <a:br>
              <a:rPr lang="en-IE" sz="3600" spc="0" dirty="0">
                <a:solidFill>
                  <a:schemeClr val="tx1"/>
                </a:solidFill>
              </a:rPr>
            </a:br>
            <a:br>
              <a:rPr lang="en-IE" sz="3600" spc="0" dirty="0">
                <a:solidFill>
                  <a:schemeClr val="tx1"/>
                </a:solidFill>
                <a:sym typeface="Open Sans"/>
              </a:rPr>
            </a:br>
            <a:br>
              <a:rPr lang="en-IE" sz="9600" dirty="0"/>
            </a:br>
            <a:br>
              <a:rPr lang="en-US" sz="3600" dirty="0"/>
            </a:br>
            <a:endParaRPr lang="en-US" sz="3600" dirty="0"/>
          </a:p>
        </p:txBody>
      </p:sp>
      <p:pic>
        <p:nvPicPr>
          <p:cNvPr id="4" name="Picture 3"/>
          <p:cNvPicPr>
            <a:picLocks noChangeAspect="1"/>
          </p:cNvPicPr>
          <p:nvPr/>
        </p:nvPicPr>
        <p:blipFill>
          <a:blip r:embed="rId2"/>
          <a:stretch>
            <a:fillRect/>
          </a:stretch>
        </p:blipFill>
        <p:spPr>
          <a:xfrm>
            <a:off x="3802818" y="4736805"/>
            <a:ext cx="14306277" cy="4268047"/>
          </a:xfrm>
          <a:prstGeom prst="rect">
            <a:avLst/>
          </a:prstGeom>
        </p:spPr>
      </p:pic>
      <p:pic>
        <p:nvPicPr>
          <p:cNvPr id="5" name="Picture 4"/>
          <p:cNvPicPr>
            <a:picLocks noChangeAspect="1"/>
          </p:cNvPicPr>
          <p:nvPr/>
        </p:nvPicPr>
        <p:blipFill>
          <a:blip r:embed="rId3"/>
          <a:stretch>
            <a:fillRect/>
          </a:stretch>
        </p:blipFill>
        <p:spPr>
          <a:xfrm>
            <a:off x="3717236" y="9307186"/>
            <a:ext cx="14391860" cy="4160336"/>
          </a:xfrm>
          <a:prstGeom prst="rect">
            <a:avLst/>
          </a:prstGeom>
        </p:spPr>
      </p:pic>
      <p:pic>
        <p:nvPicPr>
          <p:cNvPr id="6" name="Picture 5">
            <a:extLst>
              <a:ext uri="{FF2B5EF4-FFF2-40B4-BE49-F238E27FC236}">
                <a16:creationId xmlns:a16="http://schemas.microsoft.com/office/drawing/2014/main" id="{BE3A8739-AB57-4ED6-82B5-CBC2C83B53D0}"/>
              </a:ext>
            </a:extLst>
          </p:cNvPr>
          <p:cNvPicPr>
            <a:picLocks noChangeAspect="1"/>
          </p:cNvPicPr>
          <p:nvPr/>
        </p:nvPicPr>
        <p:blipFill>
          <a:blip r:embed="rId4"/>
          <a:stretch>
            <a:fillRect/>
          </a:stretch>
        </p:blipFill>
        <p:spPr>
          <a:xfrm>
            <a:off x="19671892" y="590772"/>
            <a:ext cx="4511009" cy="2616885"/>
          </a:xfrm>
          <a:prstGeom prst="rect">
            <a:avLst/>
          </a:prstGeom>
        </p:spPr>
      </p:pic>
      <p:sp>
        <p:nvSpPr>
          <p:cNvPr id="3" name="TextBox 2">
            <a:extLst>
              <a:ext uri="{FF2B5EF4-FFF2-40B4-BE49-F238E27FC236}">
                <a16:creationId xmlns:a16="http://schemas.microsoft.com/office/drawing/2014/main" id="{6FD28DB2-4BF4-DC1C-2770-587B47B6217A}"/>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Tree>
    <p:extLst>
      <p:ext uri="{BB962C8B-B14F-4D97-AF65-F5344CB8AC3E}">
        <p14:creationId xmlns:p14="http://schemas.microsoft.com/office/powerpoint/2010/main" val="149294401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A3FD5-EC85-7145-6033-41636385E6E1}"/>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a:extLst>
              <a:ext uri="{FF2B5EF4-FFF2-40B4-BE49-F238E27FC236}">
                <a16:creationId xmlns:a16="http://schemas.microsoft.com/office/drawing/2014/main" id="{11AB5558-063E-C751-4A32-B0D8DFC15D84}"/>
              </a:ext>
            </a:extLst>
          </p:cNvPr>
          <p:cNvSpPr>
            <a:spLocks noGrp="1"/>
          </p:cNvSpPr>
          <p:nvPr>
            <p:ph type="title"/>
          </p:nvPr>
        </p:nvSpPr>
        <p:spPr>
          <a:xfrm>
            <a:off x="3142440" y="3845825"/>
            <a:ext cx="18897030" cy="1265379"/>
          </a:xfrm>
        </p:spPr>
        <p:txBody>
          <a:bodyPr>
            <a:normAutofit/>
          </a:bodyPr>
          <a:lstStyle/>
          <a:p>
            <a:r>
              <a:rPr lang="en-IE" sz="7200" dirty="0">
                <a:latin typeface="+mj-lt"/>
              </a:rPr>
              <a:t>Reval 2023</a:t>
            </a:r>
            <a:r>
              <a:rPr lang="en-IE" sz="7200" dirty="0">
                <a:solidFill>
                  <a:srgbClr val="005A52"/>
                </a:solidFill>
                <a:latin typeface="+mj-lt"/>
              </a:rPr>
              <a:t> Support Team</a:t>
            </a:r>
            <a:endParaRPr lang="en-IE" sz="7200" dirty="0">
              <a:latin typeface="+mj-lt"/>
            </a:endParaRPr>
          </a:p>
        </p:txBody>
      </p:sp>
      <p:sp>
        <p:nvSpPr>
          <p:cNvPr id="3" name="Text Placeholder 2">
            <a:extLst>
              <a:ext uri="{FF2B5EF4-FFF2-40B4-BE49-F238E27FC236}">
                <a16:creationId xmlns:a16="http://schemas.microsoft.com/office/drawing/2014/main" id="{B7C4DE95-45B9-45FA-9FE4-41F385375047}"/>
              </a:ext>
            </a:extLst>
          </p:cNvPr>
          <p:cNvSpPr>
            <a:spLocks noGrp="1"/>
          </p:cNvSpPr>
          <p:nvPr>
            <p:ph type="body" sz="quarter" idx="1"/>
          </p:nvPr>
        </p:nvSpPr>
        <p:spPr>
          <a:xfrm>
            <a:off x="3142440" y="5485922"/>
            <a:ext cx="18897030" cy="6367555"/>
          </a:xfrm>
        </p:spPr>
        <p:txBody>
          <a:bodyPr>
            <a:normAutofit fontScale="40000" lnSpcReduction="20000"/>
          </a:bodyPr>
          <a:lstStyle/>
          <a:p>
            <a:r>
              <a:rPr lang="en-IE" sz="10000" b="1" i="0" dirty="0">
                <a:solidFill>
                  <a:srgbClr val="212529"/>
                </a:solidFill>
                <a:effectLst/>
              </a:rPr>
              <a:t>E-mail: </a:t>
            </a:r>
            <a:r>
              <a:rPr lang="en-IE" sz="10000" b="0" i="0" u="none" strike="noStrike" dirty="0">
                <a:solidFill>
                  <a:srgbClr val="74006C"/>
                </a:solidFill>
                <a:effectLst/>
                <a:hlinkClick r:id="rId2"/>
              </a:rPr>
              <a:t>reval2023@valoff.ie</a:t>
            </a:r>
            <a:br>
              <a:rPr lang="en-IE" sz="10000" b="0" i="0" u="none" strike="noStrike" dirty="0">
                <a:solidFill>
                  <a:srgbClr val="74006C"/>
                </a:solidFill>
                <a:effectLst/>
              </a:rPr>
            </a:br>
            <a:br>
              <a:rPr lang="en-IE" sz="10000" b="0" i="0" u="none" strike="noStrike" dirty="0">
                <a:solidFill>
                  <a:srgbClr val="74006C"/>
                </a:solidFill>
                <a:effectLst/>
              </a:rPr>
            </a:br>
            <a:r>
              <a:rPr lang="en-IE" sz="10000" b="1" i="0" u="none" strike="noStrike" dirty="0">
                <a:solidFill>
                  <a:schemeClr val="tx1"/>
                </a:solidFill>
                <a:effectLst/>
              </a:rPr>
              <a:t>Website: </a:t>
            </a:r>
            <a:r>
              <a:rPr lang="en-IE" sz="10000" b="0" i="0" u="none" strike="noStrike" dirty="0">
                <a:solidFill>
                  <a:schemeClr val="tx1"/>
                </a:solidFill>
                <a:effectLst/>
              </a:rPr>
              <a:t>Up to date FAQ section and enquiry form</a:t>
            </a:r>
          </a:p>
          <a:p>
            <a:endParaRPr lang="en-IE" sz="10000" b="1" i="0" dirty="0">
              <a:solidFill>
                <a:schemeClr val="tx1"/>
              </a:solidFill>
              <a:effectLst/>
            </a:endParaRPr>
          </a:p>
          <a:p>
            <a:r>
              <a:rPr lang="en-IE" sz="10000" b="1" dirty="0">
                <a:solidFill>
                  <a:schemeClr val="tx1"/>
                </a:solidFill>
              </a:rPr>
              <a:t>Ratepayer Dedicated Phone Line: </a:t>
            </a:r>
            <a:r>
              <a:rPr lang="en-IE" sz="10000" dirty="0">
                <a:solidFill>
                  <a:schemeClr val="tx1"/>
                </a:solidFill>
              </a:rPr>
              <a:t>01 5846753</a:t>
            </a:r>
            <a:br>
              <a:rPr lang="en-IE" sz="10000" b="1" i="0" dirty="0">
                <a:solidFill>
                  <a:srgbClr val="083C92"/>
                </a:solidFill>
                <a:effectLst/>
              </a:rPr>
            </a:br>
            <a:br>
              <a:rPr lang="en-IE" sz="10000" b="1" i="0" dirty="0">
                <a:solidFill>
                  <a:srgbClr val="083C92"/>
                </a:solidFill>
                <a:effectLst/>
              </a:rPr>
            </a:br>
            <a:r>
              <a:rPr lang="en-IE" sz="10000" b="1" i="0" dirty="0">
                <a:solidFill>
                  <a:schemeClr val="tx1"/>
                </a:solidFill>
                <a:effectLst/>
              </a:rPr>
              <a:t>Local Authority Dedicated </a:t>
            </a:r>
            <a:r>
              <a:rPr lang="en-IE" sz="10000" b="1" i="0" dirty="0">
                <a:solidFill>
                  <a:srgbClr val="212529"/>
                </a:solidFill>
                <a:effectLst/>
              </a:rPr>
              <a:t>Phone Line: </a:t>
            </a:r>
            <a:r>
              <a:rPr lang="en-IE" sz="10000" b="0" i="0" u="none" strike="noStrike" dirty="0">
                <a:solidFill>
                  <a:srgbClr val="74006C"/>
                </a:solidFill>
                <a:effectLst/>
                <a:hlinkClick r:id="rId3"/>
              </a:rPr>
              <a:t>01 817 1033</a:t>
            </a:r>
            <a:r>
              <a:rPr lang="en-IE" sz="10000" b="0" i="0" dirty="0">
                <a:solidFill>
                  <a:srgbClr val="212529"/>
                </a:solidFill>
                <a:effectLst/>
              </a:rPr>
              <a:t> ( Not for Ratepayers)</a:t>
            </a:r>
            <a:br>
              <a:rPr lang="en-IE" sz="10000" b="0" i="0" u="none" strike="noStrike" dirty="0">
                <a:solidFill>
                  <a:srgbClr val="74006C"/>
                </a:solidFill>
                <a:effectLst/>
              </a:rPr>
            </a:br>
            <a:endParaRPr lang="en-IE" sz="10000" b="0" i="0" u="none" strike="noStrike" dirty="0">
              <a:solidFill>
                <a:srgbClr val="74006C"/>
              </a:solidFill>
              <a:effectLst/>
            </a:endParaRPr>
          </a:p>
          <a:p>
            <a:r>
              <a:rPr lang="en-IE" sz="10000" b="1" dirty="0">
                <a:solidFill>
                  <a:schemeClr val="tx1"/>
                </a:solidFill>
              </a:rPr>
              <a:t>Best Channels: </a:t>
            </a:r>
            <a:r>
              <a:rPr lang="en-IE" sz="10000" dirty="0">
                <a:solidFill>
                  <a:schemeClr val="tx1"/>
                </a:solidFill>
              </a:rPr>
              <a:t>E-mail and Web Enquiry Form via the website</a:t>
            </a:r>
          </a:p>
          <a:p>
            <a:endParaRPr lang="en-IE" sz="2800" dirty="0">
              <a:solidFill>
                <a:schemeClr val="tx1"/>
              </a:solidFill>
              <a:latin typeface="Montserrat" panose="00000500000000000000" pitchFamily="2" charset="0"/>
            </a:endParaRPr>
          </a:p>
          <a:p>
            <a:endParaRPr lang="en-IE" dirty="0"/>
          </a:p>
        </p:txBody>
      </p:sp>
      <p:pic>
        <p:nvPicPr>
          <p:cNvPr id="4" name="Picture 3" descr="Logo, company name&#10;&#10;Description automatically generated">
            <a:extLst>
              <a:ext uri="{FF2B5EF4-FFF2-40B4-BE49-F238E27FC236}">
                <a16:creationId xmlns:a16="http://schemas.microsoft.com/office/drawing/2014/main" id="{18C45B15-7BB7-83FB-A4F9-8C3DAC62FF02}"/>
              </a:ext>
            </a:extLst>
          </p:cNvPr>
          <p:cNvPicPr>
            <a:picLocks noChangeAspect="1"/>
          </p:cNvPicPr>
          <p:nvPr/>
        </p:nvPicPr>
        <p:blipFill>
          <a:blip r:embed="rId4"/>
          <a:stretch>
            <a:fillRect/>
          </a:stretch>
        </p:blipFill>
        <p:spPr>
          <a:xfrm>
            <a:off x="19670278" y="678101"/>
            <a:ext cx="4349380" cy="2640042"/>
          </a:xfrm>
          <a:prstGeom prst="rect">
            <a:avLst/>
          </a:prstGeom>
        </p:spPr>
      </p:pic>
      <p:pic>
        <p:nvPicPr>
          <p:cNvPr id="6" name="Picture Placeholder 7" descr="A picture containing text, electronics, earphone, projector&#10;&#10;Description automatically generated">
            <a:extLst>
              <a:ext uri="{FF2B5EF4-FFF2-40B4-BE49-F238E27FC236}">
                <a16:creationId xmlns:a16="http://schemas.microsoft.com/office/drawing/2014/main" id="{EDE10ACF-E0FE-BB6D-6C8B-B5B050CF0B9F}"/>
              </a:ext>
            </a:extLst>
          </p:cNvPr>
          <p:cNvPicPr>
            <a:picLocks noChangeAspect="1"/>
          </p:cNvPicPr>
          <p:nvPr/>
        </p:nvPicPr>
        <p:blipFill>
          <a:blip r:embed="rId5">
            <a:extLst>
              <a:ext uri="{28A0092B-C50C-407E-A947-70E740481C1C}">
                <a14:useLocalDpi xmlns:a14="http://schemas.microsoft.com/office/drawing/2010/main" val="0"/>
              </a:ext>
            </a:extLst>
          </a:blip>
          <a:srcRect t="12170" b="12170"/>
          <a:stretch>
            <a:fillRect/>
          </a:stretch>
        </p:blipFill>
        <p:spPr>
          <a:xfrm>
            <a:off x="18211144" y="6323529"/>
            <a:ext cx="5146431" cy="2022366"/>
          </a:xfrm>
          <a:prstGeom prst="rect">
            <a:avLst/>
          </a:prstGeom>
        </p:spPr>
      </p:pic>
      <p:pic>
        <p:nvPicPr>
          <p:cNvPr id="12" name="Picture 11">
            <a:extLst>
              <a:ext uri="{FF2B5EF4-FFF2-40B4-BE49-F238E27FC236}">
                <a16:creationId xmlns:a16="http://schemas.microsoft.com/office/drawing/2014/main" id="{B0538D79-6CBE-AA7D-FA9F-27EBA7987796}"/>
              </a:ext>
            </a:extLst>
          </p:cNvPr>
          <p:cNvPicPr>
            <a:picLocks noChangeAspect="1"/>
          </p:cNvPicPr>
          <p:nvPr/>
        </p:nvPicPr>
        <p:blipFill>
          <a:blip r:embed="rId6"/>
          <a:stretch>
            <a:fillRect/>
          </a:stretch>
        </p:blipFill>
        <p:spPr>
          <a:xfrm>
            <a:off x="19335261" y="3907337"/>
            <a:ext cx="3270739" cy="2181567"/>
          </a:xfrm>
          <a:prstGeom prst="rect">
            <a:avLst/>
          </a:prstGeom>
        </p:spPr>
      </p:pic>
      <p:pic>
        <p:nvPicPr>
          <p:cNvPr id="14" name="Picture 13">
            <a:extLst>
              <a:ext uri="{FF2B5EF4-FFF2-40B4-BE49-F238E27FC236}">
                <a16:creationId xmlns:a16="http://schemas.microsoft.com/office/drawing/2014/main" id="{43F945E9-C937-7F07-55E4-5B1CEC87794C}"/>
              </a:ext>
            </a:extLst>
          </p:cNvPr>
          <p:cNvPicPr>
            <a:picLocks noChangeAspect="1"/>
          </p:cNvPicPr>
          <p:nvPr/>
        </p:nvPicPr>
        <p:blipFill>
          <a:blip r:embed="rId7"/>
          <a:stretch>
            <a:fillRect/>
          </a:stretch>
        </p:blipFill>
        <p:spPr>
          <a:xfrm>
            <a:off x="17748084" y="10480430"/>
            <a:ext cx="5609491" cy="1547447"/>
          </a:xfrm>
          <a:prstGeom prst="rect">
            <a:avLst/>
          </a:prstGeom>
        </p:spPr>
      </p:pic>
    </p:spTree>
    <p:extLst>
      <p:ext uri="{BB962C8B-B14F-4D97-AF65-F5344CB8AC3E}">
        <p14:creationId xmlns:p14="http://schemas.microsoft.com/office/powerpoint/2010/main" val="126868200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215BAE-4E16-76AD-6527-62040860DB5B}"/>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p:cNvSpPr>
            <a:spLocks noGrp="1"/>
          </p:cNvSpPr>
          <p:nvPr>
            <p:ph type="title"/>
          </p:nvPr>
        </p:nvSpPr>
        <p:spPr>
          <a:xfrm>
            <a:off x="3158048" y="5088835"/>
            <a:ext cx="20437447" cy="20641917"/>
          </a:xfrm>
        </p:spPr>
        <p:txBody>
          <a:bodyPr>
            <a:normAutofit fontScale="90000"/>
          </a:bodyPr>
          <a:lstStyle/>
          <a:p>
            <a:br>
              <a:rPr lang="en-IE" sz="8000" dirty="0"/>
            </a:br>
            <a:r>
              <a:rPr lang="en-IE" sz="8000" dirty="0"/>
              <a:t>Key Dates / Timelines</a:t>
            </a:r>
            <a:br>
              <a:rPr lang="en-IE" sz="8000" dirty="0"/>
            </a:br>
            <a:r>
              <a:rPr lang="en-IE" sz="8000" dirty="0"/>
              <a:t> </a:t>
            </a:r>
            <a:br>
              <a:rPr lang="en-US" sz="4400" spc="0" dirty="0">
                <a:solidFill>
                  <a:schemeClr val="tx1"/>
                </a:solidFill>
              </a:rPr>
            </a:br>
            <a:br>
              <a:rPr lang="en-US" sz="4400" spc="0" dirty="0">
                <a:solidFill>
                  <a:schemeClr val="tx1"/>
                </a:solidFill>
              </a:rPr>
            </a:br>
            <a:r>
              <a:rPr lang="en-US" sz="4400" spc="0" dirty="0">
                <a:solidFill>
                  <a:schemeClr val="tx1"/>
                </a:solidFill>
              </a:rPr>
              <a:t> - Proposed Valuation Certificates issuing will issue on Sept 23</a:t>
            </a:r>
            <a:r>
              <a:rPr lang="en-US" sz="4400" spc="0" baseline="30000" dirty="0">
                <a:solidFill>
                  <a:schemeClr val="tx1"/>
                </a:solidFill>
              </a:rPr>
              <a:t>rd</a:t>
            </a:r>
            <a:r>
              <a:rPr lang="en-US" sz="4400" spc="0" dirty="0">
                <a:solidFill>
                  <a:schemeClr val="tx1"/>
                </a:solidFill>
              </a:rPr>
              <a:t> 2022 &amp; 6</a:t>
            </a:r>
            <a:r>
              <a:rPr lang="en-US" sz="4400" spc="0" baseline="30000" dirty="0">
                <a:solidFill>
                  <a:schemeClr val="tx1"/>
                </a:solidFill>
              </a:rPr>
              <a:t>th</a:t>
            </a:r>
            <a:r>
              <a:rPr lang="en-US" sz="4400" spc="0" dirty="0">
                <a:solidFill>
                  <a:schemeClr val="tx1"/>
                </a:solidFill>
              </a:rPr>
              <a:t> Jan 2023</a:t>
            </a:r>
            <a:br>
              <a:rPr lang="en-US" sz="4400" spc="0" dirty="0">
                <a:solidFill>
                  <a:schemeClr val="tx1"/>
                </a:solidFill>
              </a:rPr>
            </a:br>
            <a:br>
              <a:rPr lang="en-US" sz="4400" spc="0" dirty="0">
                <a:solidFill>
                  <a:schemeClr val="tx1"/>
                </a:solidFill>
              </a:rPr>
            </a:br>
            <a:br>
              <a:rPr lang="en-US" sz="4400" spc="0" dirty="0">
                <a:solidFill>
                  <a:schemeClr val="tx1"/>
                </a:solidFill>
              </a:rPr>
            </a:br>
            <a:r>
              <a:rPr lang="en-US" sz="4400" spc="0" dirty="0">
                <a:solidFill>
                  <a:schemeClr val="tx1"/>
                </a:solidFill>
              </a:rPr>
              <a:t> - Period for making Representations: 40 days</a:t>
            </a:r>
            <a:br>
              <a:rPr lang="en-US" sz="4400" spc="0" dirty="0">
                <a:solidFill>
                  <a:schemeClr val="tx1"/>
                </a:solidFill>
              </a:rPr>
            </a:br>
            <a:br>
              <a:rPr lang="en-US" sz="4400" spc="0" dirty="0">
                <a:solidFill>
                  <a:schemeClr val="tx1"/>
                </a:solidFill>
              </a:rPr>
            </a:br>
            <a:br>
              <a:rPr lang="en-US" sz="4400" spc="0" dirty="0">
                <a:solidFill>
                  <a:schemeClr val="tx1"/>
                </a:solidFill>
              </a:rPr>
            </a:br>
            <a:r>
              <a:rPr lang="en-US" sz="4400" spc="0" dirty="0">
                <a:solidFill>
                  <a:schemeClr val="tx1"/>
                </a:solidFill>
              </a:rPr>
              <a:t> - Walk in Clinics in each Municipality: 3</a:t>
            </a:r>
            <a:r>
              <a:rPr lang="en-US" sz="4400" spc="0" baseline="30000" dirty="0">
                <a:solidFill>
                  <a:schemeClr val="tx1"/>
                </a:solidFill>
              </a:rPr>
              <a:t>rd</a:t>
            </a:r>
            <a:r>
              <a:rPr lang="en-US" sz="4400" spc="0" dirty="0">
                <a:solidFill>
                  <a:schemeClr val="tx1"/>
                </a:solidFill>
              </a:rPr>
              <a:t> to 7</a:t>
            </a:r>
            <a:r>
              <a:rPr lang="en-US" sz="4400" spc="0" baseline="30000" dirty="0">
                <a:solidFill>
                  <a:schemeClr val="tx1"/>
                </a:solidFill>
              </a:rPr>
              <a:t>th</a:t>
            </a:r>
            <a:r>
              <a:rPr lang="en-US" sz="4400" spc="0" dirty="0">
                <a:solidFill>
                  <a:schemeClr val="tx1"/>
                </a:solidFill>
              </a:rPr>
              <a:t> October 2022</a:t>
            </a:r>
            <a:br>
              <a:rPr lang="en-US" sz="4400" spc="0" dirty="0">
                <a:solidFill>
                  <a:schemeClr val="tx1"/>
                </a:solidFill>
              </a:rPr>
            </a:br>
            <a:br>
              <a:rPr lang="en-US" sz="4400" spc="0" dirty="0">
                <a:solidFill>
                  <a:schemeClr val="tx1"/>
                </a:solidFill>
              </a:rPr>
            </a:br>
            <a:br>
              <a:rPr lang="en-US" sz="4400" spc="0" dirty="0">
                <a:solidFill>
                  <a:schemeClr val="tx1"/>
                </a:solidFill>
              </a:rPr>
            </a:br>
            <a:r>
              <a:rPr lang="en-US" sz="4400" spc="0" dirty="0">
                <a:solidFill>
                  <a:schemeClr val="tx1"/>
                </a:solidFill>
              </a:rPr>
              <a:t> - Publication of new Valuation List: 22</a:t>
            </a:r>
            <a:r>
              <a:rPr lang="en-US" sz="4400" spc="0" baseline="30000" dirty="0">
                <a:solidFill>
                  <a:schemeClr val="tx1"/>
                </a:solidFill>
              </a:rPr>
              <a:t>nd</a:t>
            </a:r>
            <a:r>
              <a:rPr lang="en-US" sz="4400" spc="0" dirty="0">
                <a:solidFill>
                  <a:schemeClr val="tx1"/>
                </a:solidFill>
              </a:rPr>
              <a:t> September 2023</a:t>
            </a:r>
            <a:br>
              <a:rPr lang="en-US" sz="4400" spc="0" dirty="0">
                <a:solidFill>
                  <a:schemeClr val="tx1"/>
                </a:solidFill>
              </a:rPr>
            </a:br>
            <a:br>
              <a:rPr lang="en-US" sz="4400" spc="0" dirty="0">
                <a:solidFill>
                  <a:schemeClr val="tx1"/>
                </a:solidFill>
              </a:rPr>
            </a:br>
            <a:br>
              <a:rPr lang="en-US" sz="4400" spc="0" dirty="0">
                <a:solidFill>
                  <a:schemeClr val="tx1"/>
                </a:solidFill>
              </a:rPr>
            </a:br>
            <a:r>
              <a:rPr lang="en-US" sz="4400" spc="0" dirty="0">
                <a:solidFill>
                  <a:schemeClr val="tx1"/>
                </a:solidFill>
              </a:rPr>
              <a:t> - Appeals to Valuation Tribunal – within 28 Days</a:t>
            </a:r>
            <a:br>
              <a:rPr lang="en-US" sz="4400" spc="0" dirty="0">
                <a:solidFill>
                  <a:schemeClr val="tx1"/>
                </a:solidFill>
              </a:rPr>
            </a:br>
            <a:br>
              <a:rPr lang="en-US" sz="4400" spc="0" dirty="0">
                <a:solidFill>
                  <a:schemeClr val="tx1"/>
                </a:solidFill>
              </a:rPr>
            </a:br>
            <a:br>
              <a:rPr lang="en-IE" sz="4400" spc="0" dirty="0">
                <a:solidFill>
                  <a:schemeClr val="tx1"/>
                </a:solidFill>
              </a:rPr>
            </a:br>
            <a:r>
              <a:rPr lang="en-IE" sz="4400" spc="0" dirty="0">
                <a:solidFill>
                  <a:schemeClr val="tx1"/>
                </a:solidFill>
              </a:rPr>
              <a:t> - </a:t>
            </a:r>
            <a:r>
              <a:rPr lang="en-US" sz="4400" spc="0" dirty="0">
                <a:solidFill>
                  <a:schemeClr val="tx1"/>
                </a:solidFill>
              </a:rPr>
              <a:t>New List effective for Rates purposes: 1</a:t>
            </a:r>
            <a:r>
              <a:rPr lang="en-US" sz="4400" spc="0" baseline="30000" dirty="0">
                <a:solidFill>
                  <a:schemeClr val="tx1"/>
                </a:solidFill>
              </a:rPr>
              <a:t>st</a:t>
            </a:r>
            <a:r>
              <a:rPr lang="en-US" sz="4400" spc="0" dirty="0">
                <a:solidFill>
                  <a:schemeClr val="tx1"/>
                </a:solidFill>
              </a:rPr>
              <a:t> January 2024 </a:t>
            </a:r>
            <a:br>
              <a:rPr lang="en-IE" sz="8000" dirty="0"/>
            </a:br>
            <a:br>
              <a:rPr lang="en-GB" sz="8000" dirty="0"/>
            </a:br>
            <a:br>
              <a:rPr lang="en-IE" sz="8000" dirty="0"/>
            </a:br>
            <a:br>
              <a:rPr lang="en-US" sz="9600" dirty="0"/>
            </a:br>
            <a:br>
              <a:rPr lang="en-IE" sz="9600" dirty="0"/>
            </a:br>
            <a:br>
              <a:rPr lang="en-IE" sz="10700" dirty="0"/>
            </a:br>
            <a:r>
              <a:rPr lang="en-GB" sz="4000" spc="0" dirty="0">
                <a:solidFill>
                  <a:schemeClr val="tx1"/>
                </a:solidFill>
              </a:rPr>
              <a:t>  </a:t>
            </a:r>
            <a:br>
              <a:rPr lang="en-GB" sz="4400" dirty="0">
                <a:solidFill>
                  <a:schemeClr val="accent1"/>
                </a:solidFill>
              </a:rPr>
            </a:br>
            <a:br>
              <a:rPr lang="en-IE" sz="9600" dirty="0">
                <a:solidFill>
                  <a:srgbClr val="0070C0"/>
                </a:solidFill>
              </a:rPr>
            </a:br>
            <a:br>
              <a:rPr lang="en-IE" sz="10700" dirty="0"/>
            </a:br>
            <a:br>
              <a:rPr lang="en-IE" sz="4000" dirty="0">
                <a:solidFill>
                  <a:srgbClr val="00B050"/>
                </a:solidFill>
              </a:rPr>
            </a:br>
            <a:br>
              <a:rPr lang="en-IE" sz="4400" spc="0" dirty="0">
                <a:solidFill>
                  <a:schemeClr val="tx1"/>
                </a:solidFill>
                <a:sym typeface="Open Sans"/>
              </a:rPr>
            </a:br>
            <a:br>
              <a:rPr lang="en-IE" sz="3600" dirty="0"/>
            </a:br>
            <a:br>
              <a:rPr lang="en-IE" sz="3600" spc="0" dirty="0">
                <a:solidFill>
                  <a:schemeClr val="tx1"/>
                </a:solidFill>
                <a:sym typeface="Open Sans"/>
              </a:rPr>
            </a:br>
            <a:br>
              <a:rPr lang="en-IE" sz="3600" spc="0" dirty="0">
                <a:solidFill>
                  <a:schemeClr val="tx1"/>
                </a:solidFill>
              </a:rPr>
            </a:br>
            <a:br>
              <a:rPr lang="en-IE" sz="3600" spc="0" dirty="0">
                <a:solidFill>
                  <a:schemeClr val="tx1"/>
                </a:solidFill>
                <a:sym typeface="Open Sans"/>
              </a:rPr>
            </a:br>
            <a:br>
              <a:rPr lang="en-IE" sz="9600" dirty="0"/>
            </a:br>
            <a:br>
              <a:rPr lang="en-US" sz="3600" dirty="0"/>
            </a:br>
            <a:endParaRPr lang="en-US" sz="3600" dirty="0"/>
          </a:p>
        </p:txBody>
      </p:sp>
      <p:pic>
        <p:nvPicPr>
          <p:cNvPr id="4" name="Picture 3">
            <a:extLst>
              <a:ext uri="{FF2B5EF4-FFF2-40B4-BE49-F238E27FC236}">
                <a16:creationId xmlns:a16="http://schemas.microsoft.com/office/drawing/2014/main" id="{59D903AC-D6F6-4C59-A442-97F6B82B3A02}"/>
              </a:ext>
            </a:extLst>
          </p:cNvPr>
          <p:cNvPicPr>
            <a:picLocks noChangeAspect="1"/>
          </p:cNvPicPr>
          <p:nvPr/>
        </p:nvPicPr>
        <p:blipFill>
          <a:blip r:embed="rId2"/>
          <a:stretch>
            <a:fillRect/>
          </a:stretch>
        </p:blipFill>
        <p:spPr>
          <a:xfrm>
            <a:off x="19533002" y="640468"/>
            <a:ext cx="4511009" cy="2616885"/>
          </a:xfrm>
          <a:prstGeom prst="rect">
            <a:avLst/>
          </a:prstGeom>
        </p:spPr>
      </p:pic>
    </p:spTree>
    <p:extLst>
      <p:ext uri="{BB962C8B-B14F-4D97-AF65-F5344CB8AC3E}">
        <p14:creationId xmlns:p14="http://schemas.microsoft.com/office/powerpoint/2010/main" val="105540456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E4B8F5-0297-0360-EC14-D7C3311C29F7}"/>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p:cNvSpPr>
            <a:spLocks noGrp="1"/>
          </p:cNvSpPr>
          <p:nvPr>
            <p:ph type="title"/>
          </p:nvPr>
        </p:nvSpPr>
        <p:spPr>
          <a:xfrm>
            <a:off x="3258377" y="3556555"/>
            <a:ext cx="20963283" cy="10268775"/>
          </a:xfrm>
        </p:spPr>
        <p:txBody>
          <a:bodyPr>
            <a:normAutofit fontScale="90000"/>
          </a:bodyPr>
          <a:lstStyle/>
          <a:p>
            <a:pPr>
              <a:lnSpc>
                <a:spcPct val="100000"/>
              </a:lnSpc>
              <a:buClr>
                <a:schemeClr val="accent2"/>
              </a:buClr>
            </a:pPr>
            <a:r>
              <a:rPr lang="en-US" sz="8000" dirty="0"/>
              <a:t>Summary</a:t>
            </a:r>
            <a:br>
              <a:rPr lang="en-IE" sz="8000" dirty="0"/>
            </a:br>
            <a:r>
              <a:rPr lang="en-IE" sz="8000" dirty="0"/>
              <a:t> </a:t>
            </a:r>
            <a:r>
              <a:rPr lang="en-IE" sz="4400" spc="0" dirty="0">
                <a:solidFill>
                  <a:schemeClr val="tx1"/>
                </a:solidFill>
              </a:rPr>
              <a:t>- </a:t>
            </a:r>
            <a:r>
              <a:rPr lang="en-US" sz="4400" spc="0" dirty="0">
                <a:solidFill>
                  <a:schemeClr val="tx1"/>
                </a:solidFill>
              </a:rPr>
              <a:t>“Revenue Neutral” for Local Authority</a:t>
            </a:r>
            <a:br>
              <a:rPr lang="en-US" sz="4400" spc="0" dirty="0">
                <a:solidFill>
                  <a:schemeClr val="tx1"/>
                </a:solidFill>
              </a:rPr>
            </a:br>
            <a:br>
              <a:rPr lang="en-US" sz="4400" spc="0" dirty="0">
                <a:solidFill>
                  <a:schemeClr val="tx1"/>
                </a:solidFill>
              </a:rPr>
            </a:br>
            <a:r>
              <a:rPr lang="en-US" sz="4400" spc="0" dirty="0">
                <a:solidFill>
                  <a:schemeClr val="tx1"/>
                </a:solidFill>
              </a:rPr>
              <a:t> - Based entirely on Local Evidence</a:t>
            </a:r>
            <a:br>
              <a:rPr lang="en-US" sz="4400" spc="0" dirty="0">
                <a:solidFill>
                  <a:schemeClr val="tx1"/>
                </a:solidFill>
              </a:rPr>
            </a:br>
            <a:br>
              <a:rPr lang="en-US" sz="4400" spc="0" dirty="0">
                <a:solidFill>
                  <a:schemeClr val="tx1"/>
                </a:solidFill>
              </a:rPr>
            </a:br>
            <a:r>
              <a:rPr lang="en-US" sz="4400" spc="0" dirty="0">
                <a:solidFill>
                  <a:schemeClr val="tx1"/>
                </a:solidFill>
              </a:rPr>
              <a:t> - Dissatisfied with proposed valuation? - Ratepayer makes representations to VO online</a:t>
            </a:r>
            <a:br>
              <a:rPr lang="en-US" sz="4400" spc="0" dirty="0">
                <a:solidFill>
                  <a:schemeClr val="tx1"/>
                </a:solidFill>
              </a:rPr>
            </a:br>
            <a:br>
              <a:rPr lang="en-IE" sz="4400" spc="0" dirty="0">
                <a:solidFill>
                  <a:schemeClr val="tx1"/>
                </a:solidFill>
              </a:rPr>
            </a:br>
            <a:r>
              <a:rPr lang="en-IE" sz="4400" spc="0" dirty="0">
                <a:solidFill>
                  <a:schemeClr val="tx1"/>
                </a:solidFill>
              </a:rPr>
              <a:t> - </a:t>
            </a:r>
            <a:r>
              <a:rPr lang="en-US" sz="4400" spc="0" dirty="0">
                <a:solidFill>
                  <a:schemeClr val="tx1"/>
                </a:solidFill>
              </a:rPr>
              <a:t>VO’s Objective -  Publish a Valuation List  that is Fair &amp; Equitable for every Ratepayer and</a:t>
            </a:r>
            <a:br>
              <a:rPr lang="en-US" sz="4400" spc="0" dirty="0">
                <a:solidFill>
                  <a:schemeClr val="tx1"/>
                </a:solidFill>
              </a:rPr>
            </a:br>
            <a:r>
              <a:rPr lang="en-US" sz="4400" spc="0" dirty="0">
                <a:solidFill>
                  <a:schemeClr val="tx1"/>
                </a:solidFill>
              </a:rPr>
              <a:t>   to Local Authority</a:t>
            </a:r>
            <a:br>
              <a:rPr lang="en-US" sz="4400" spc="0" dirty="0">
                <a:solidFill>
                  <a:schemeClr val="tx1"/>
                </a:solidFill>
              </a:rPr>
            </a:br>
            <a:br>
              <a:rPr lang="en-IE" sz="4400" spc="0" dirty="0">
                <a:solidFill>
                  <a:schemeClr val="tx1"/>
                </a:solidFill>
              </a:rPr>
            </a:br>
            <a:r>
              <a:rPr lang="en-IE" sz="4400" spc="0" dirty="0">
                <a:solidFill>
                  <a:schemeClr val="tx1"/>
                </a:solidFill>
              </a:rPr>
              <a:t> - </a:t>
            </a:r>
            <a:r>
              <a:rPr lang="en-US" sz="4400" spc="0" dirty="0">
                <a:solidFill>
                  <a:schemeClr val="tx1"/>
                </a:solidFill>
              </a:rPr>
              <a:t>Well established statutory process</a:t>
            </a:r>
            <a:br>
              <a:rPr lang="en-US" sz="4400" spc="0" dirty="0">
                <a:solidFill>
                  <a:schemeClr val="tx1"/>
                </a:solidFill>
              </a:rPr>
            </a:br>
            <a:br>
              <a:rPr lang="en-IE" sz="4400" spc="0" dirty="0">
                <a:solidFill>
                  <a:schemeClr val="tx1"/>
                </a:solidFill>
              </a:rPr>
            </a:br>
            <a:r>
              <a:rPr lang="en-IE" sz="4400" spc="0" dirty="0">
                <a:solidFill>
                  <a:schemeClr val="tx1"/>
                </a:solidFill>
              </a:rPr>
              <a:t> - Appeal to independent Valuation Tribunal</a:t>
            </a:r>
            <a:br>
              <a:rPr lang="en-IE" sz="9600" dirty="0"/>
            </a:br>
            <a:br>
              <a:rPr lang="en-US" sz="3600" dirty="0"/>
            </a:br>
            <a:endParaRPr lang="en-US" sz="3600" dirty="0"/>
          </a:p>
        </p:txBody>
      </p:sp>
      <p:pic>
        <p:nvPicPr>
          <p:cNvPr id="4" name="Picture 3">
            <a:extLst>
              <a:ext uri="{FF2B5EF4-FFF2-40B4-BE49-F238E27FC236}">
                <a16:creationId xmlns:a16="http://schemas.microsoft.com/office/drawing/2014/main" id="{0B8FC6D8-06BC-497B-BB35-0D096AF9A1D9}"/>
              </a:ext>
            </a:extLst>
          </p:cNvPr>
          <p:cNvPicPr>
            <a:picLocks noChangeAspect="1"/>
          </p:cNvPicPr>
          <p:nvPr/>
        </p:nvPicPr>
        <p:blipFill>
          <a:blip r:embed="rId2"/>
          <a:stretch>
            <a:fillRect/>
          </a:stretch>
        </p:blipFill>
        <p:spPr>
          <a:xfrm>
            <a:off x="19612515" y="622697"/>
            <a:ext cx="4511009" cy="2616885"/>
          </a:xfrm>
          <a:prstGeom prst="rect">
            <a:avLst/>
          </a:prstGeom>
        </p:spPr>
      </p:pic>
    </p:spTree>
    <p:extLst>
      <p:ext uri="{BB962C8B-B14F-4D97-AF65-F5344CB8AC3E}">
        <p14:creationId xmlns:p14="http://schemas.microsoft.com/office/powerpoint/2010/main" val="56294342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100" y="3239582"/>
            <a:ext cx="19248102" cy="23697118"/>
          </a:xfrm>
        </p:spPr>
        <p:txBody>
          <a:bodyPr>
            <a:normAutofit/>
          </a:bodyPr>
          <a:lstStyle/>
          <a:p>
            <a:pPr>
              <a:buClr>
                <a:schemeClr val="accent2"/>
              </a:buClr>
            </a:pPr>
            <a:br>
              <a:rPr lang="en-IE" sz="8000" dirty="0"/>
            </a:br>
            <a:br>
              <a:rPr lang="en-IE" sz="8000" dirty="0"/>
            </a:br>
            <a:br>
              <a:rPr lang="en-IE" sz="8000" dirty="0"/>
            </a:br>
            <a:r>
              <a:rPr lang="en-US" sz="4400" spc="0" dirty="0">
                <a:solidFill>
                  <a:schemeClr val="tx1"/>
                </a:solidFill>
              </a:rPr>
              <a:t> </a:t>
            </a:r>
            <a:br>
              <a:rPr lang="en-IE" sz="8000" dirty="0"/>
            </a:br>
            <a:br>
              <a:rPr lang="en-GB" sz="8000" dirty="0"/>
            </a:br>
            <a:br>
              <a:rPr lang="en-IE" sz="8000" dirty="0"/>
            </a:br>
            <a:br>
              <a:rPr lang="en-US" sz="9600" dirty="0"/>
            </a:br>
            <a:br>
              <a:rPr lang="en-IE" sz="9600" dirty="0"/>
            </a:br>
            <a:br>
              <a:rPr lang="en-IE" sz="10700" dirty="0"/>
            </a:br>
            <a:r>
              <a:rPr lang="en-GB" sz="4000" spc="0" dirty="0">
                <a:solidFill>
                  <a:schemeClr val="tx1"/>
                </a:solidFill>
              </a:rPr>
              <a:t>  </a:t>
            </a:r>
            <a:br>
              <a:rPr lang="en-GB" sz="4400" dirty="0">
                <a:solidFill>
                  <a:schemeClr val="accent1"/>
                </a:solidFill>
              </a:rPr>
            </a:br>
            <a:br>
              <a:rPr lang="en-IE" sz="9600" dirty="0">
                <a:solidFill>
                  <a:srgbClr val="0070C0"/>
                </a:solidFill>
              </a:rPr>
            </a:br>
            <a:br>
              <a:rPr lang="en-IE" sz="10700" dirty="0"/>
            </a:br>
            <a:br>
              <a:rPr lang="en-IE" sz="4000" dirty="0">
                <a:solidFill>
                  <a:srgbClr val="00B050"/>
                </a:solidFill>
              </a:rPr>
            </a:br>
            <a:br>
              <a:rPr lang="en-IE" sz="4400" spc="0" dirty="0">
                <a:solidFill>
                  <a:schemeClr val="tx1"/>
                </a:solidFill>
                <a:sym typeface="Open Sans"/>
              </a:rPr>
            </a:br>
            <a:br>
              <a:rPr lang="en-IE" sz="3600" dirty="0"/>
            </a:br>
            <a:br>
              <a:rPr lang="en-IE" sz="3600" spc="0" dirty="0">
                <a:solidFill>
                  <a:schemeClr val="tx1"/>
                </a:solidFill>
                <a:sym typeface="Open Sans"/>
              </a:rPr>
            </a:br>
            <a:br>
              <a:rPr lang="en-IE" sz="3600" spc="0" dirty="0">
                <a:solidFill>
                  <a:schemeClr val="tx1"/>
                </a:solidFill>
              </a:rPr>
            </a:br>
            <a:br>
              <a:rPr lang="en-IE" sz="3600" spc="0" dirty="0">
                <a:solidFill>
                  <a:schemeClr val="tx1"/>
                </a:solidFill>
                <a:sym typeface="Open Sans"/>
              </a:rPr>
            </a:br>
            <a:br>
              <a:rPr lang="en-IE" sz="9600" dirty="0"/>
            </a:br>
            <a:br>
              <a:rPr lang="en-US" sz="3600" dirty="0"/>
            </a:br>
            <a:endParaRPr lang="en-US" sz="3600" dirty="0"/>
          </a:p>
        </p:txBody>
      </p:sp>
      <p:pic>
        <p:nvPicPr>
          <p:cNvPr id="4" name="Picture 13"/>
          <p:cNvPicPr>
            <a:picLocks noChangeAspect="1"/>
          </p:cNvPicPr>
          <p:nvPr/>
        </p:nvPicPr>
        <p:blipFill>
          <a:blip r:embed="rId2" cstate="print"/>
          <a:srcRect/>
          <a:stretch>
            <a:fillRect/>
          </a:stretch>
        </p:blipFill>
        <p:spPr bwMode="auto">
          <a:xfrm>
            <a:off x="5029200" y="3521021"/>
            <a:ext cx="11753850" cy="8815385"/>
          </a:xfrm>
          <a:prstGeom prst="rect">
            <a:avLst/>
          </a:prstGeom>
          <a:noFill/>
          <a:ln w="9525">
            <a:solidFill>
              <a:schemeClr val="bg1"/>
            </a:solidFill>
            <a:miter lim="800000"/>
            <a:headEnd/>
            <a:tailEnd/>
          </a:ln>
          <a:scene3d>
            <a:camera prst="orthographicFront"/>
            <a:lightRig rig="threePt" dir="t"/>
          </a:scene3d>
          <a:sp3d contourW="12700">
            <a:contourClr>
              <a:schemeClr val="tx2"/>
            </a:contourClr>
          </a:sp3d>
        </p:spPr>
      </p:pic>
      <p:pic>
        <p:nvPicPr>
          <p:cNvPr id="5" name="Picture 4">
            <a:extLst>
              <a:ext uri="{FF2B5EF4-FFF2-40B4-BE49-F238E27FC236}">
                <a16:creationId xmlns:a16="http://schemas.microsoft.com/office/drawing/2014/main" id="{25C148E2-5E03-4539-866E-DFC9BFD1DD8D}"/>
              </a:ext>
            </a:extLst>
          </p:cNvPr>
          <p:cNvPicPr>
            <a:picLocks noChangeAspect="1"/>
          </p:cNvPicPr>
          <p:nvPr/>
        </p:nvPicPr>
        <p:blipFill>
          <a:blip r:embed="rId3"/>
          <a:stretch>
            <a:fillRect/>
          </a:stretch>
        </p:blipFill>
        <p:spPr>
          <a:xfrm>
            <a:off x="19413732" y="622697"/>
            <a:ext cx="4511009" cy="2616885"/>
          </a:xfrm>
          <a:prstGeom prst="rect">
            <a:avLst/>
          </a:prstGeom>
        </p:spPr>
      </p:pic>
    </p:spTree>
    <p:extLst>
      <p:ext uri="{BB962C8B-B14F-4D97-AF65-F5344CB8AC3E}">
        <p14:creationId xmlns:p14="http://schemas.microsoft.com/office/powerpoint/2010/main" val="127984177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D7E750-3F4E-8F44-7490-045FA3BC6BF0}"/>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p:cNvSpPr>
            <a:spLocks noGrp="1"/>
          </p:cNvSpPr>
          <p:nvPr>
            <p:ph type="title"/>
          </p:nvPr>
        </p:nvSpPr>
        <p:spPr>
          <a:xfrm>
            <a:off x="3144096" y="1852338"/>
            <a:ext cx="18897030" cy="9410699"/>
          </a:xfrm>
        </p:spPr>
        <p:txBody>
          <a:bodyPr>
            <a:normAutofit fontScale="90000"/>
          </a:bodyPr>
          <a:lstStyle/>
          <a:p>
            <a:br>
              <a:rPr lang="en-IE" sz="10700" dirty="0"/>
            </a:br>
            <a:br>
              <a:rPr lang="en-IE" sz="10700" dirty="0"/>
            </a:br>
            <a:r>
              <a:rPr lang="en-US" sz="8900" dirty="0"/>
              <a:t>Valuation Office - Who we are &amp; What we do</a:t>
            </a:r>
            <a:br>
              <a:rPr lang="en-US" sz="8900" dirty="0"/>
            </a:br>
            <a:br>
              <a:rPr lang="en-US" sz="10700" dirty="0"/>
            </a:br>
            <a:br>
              <a:rPr lang="en-US" sz="9600" dirty="0">
                <a:solidFill>
                  <a:srgbClr val="00B050"/>
                </a:solidFill>
                <a:latin typeface="Calibri"/>
                <a:cs typeface="Calibri"/>
              </a:rPr>
            </a:br>
            <a:br>
              <a:rPr lang="en-IE" sz="10700" dirty="0"/>
            </a:br>
            <a:br>
              <a:rPr lang="en-IE" sz="4000" dirty="0">
                <a:solidFill>
                  <a:srgbClr val="00B050"/>
                </a:solidFill>
              </a:rPr>
            </a:br>
            <a:br>
              <a:rPr lang="en-IE" sz="4000" dirty="0">
                <a:solidFill>
                  <a:srgbClr val="00B050"/>
                </a:solidFill>
              </a:rPr>
            </a:br>
            <a:br>
              <a:rPr lang="en-IE" sz="3600" spc="0" dirty="0">
                <a:solidFill>
                  <a:schemeClr val="tx1"/>
                </a:solidFill>
                <a:sym typeface="Open Sans"/>
              </a:rPr>
            </a:br>
            <a:br>
              <a:rPr lang="en-IE" sz="9600" dirty="0"/>
            </a:br>
            <a:br>
              <a:rPr lang="en-US" sz="3600" dirty="0"/>
            </a:br>
            <a:endParaRPr lang="en-US" sz="3600" dirty="0"/>
          </a:p>
        </p:txBody>
      </p:sp>
      <p:pic>
        <p:nvPicPr>
          <p:cNvPr id="4" name="Picture 3" descr="Company name&#10;&#10;Description automatically generated with low confidence">
            <a:extLst>
              <a:ext uri="{FF2B5EF4-FFF2-40B4-BE49-F238E27FC236}">
                <a16:creationId xmlns:a16="http://schemas.microsoft.com/office/drawing/2014/main" id="{E5C866ED-65F9-59B5-93CB-554065F9B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3705" y="4668732"/>
            <a:ext cx="16011938" cy="8888241"/>
          </a:xfrm>
          <a:prstGeom prst="rect">
            <a:avLst/>
          </a:prstGeom>
        </p:spPr>
      </p:pic>
    </p:spTree>
    <p:extLst>
      <p:ext uri="{BB962C8B-B14F-4D97-AF65-F5344CB8AC3E}">
        <p14:creationId xmlns:p14="http://schemas.microsoft.com/office/powerpoint/2010/main" val="82655035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4A5321-880D-B385-D6E5-0273D059A79D}"/>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p:cNvSpPr>
            <a:spLocks noGrp="1"/>
          </p:cNvSpPr>
          <p:nvPr>
            <p:ph type="title"/>
          </p:nvPr>
        </p:nvSpPr>
        <p:spPr>
          <a:xfrm>
            <a:off x="1442430" y="3707916"/>
            <a:ext cx="22333225" cy="10465286"/>
          </a:xfrm>
        </p:spPr>
        <p:txBody>
          <a:bodyPr>
            <a:normAutofit fontScale="90000"/>
          </a:bodyPr>
          <a:lstStyle/>
          <a:p>
            <a:pPr lvl="0"/>
            <a:br>
              <a:rPr lang="en-IE" sz="10700" dirty="0"/>
            </a:br>
            <a:br>
              <a:rPr lang="en-IE" sz="10700" dirty="0"/>
            </a:br>
            <a:br>
              <a:rPr lang="en-IE" sz="10700" dirty="0"/>
            </a:br>
            <a:r>
              <a:rPr lang="en-IE" sz="8900" dirty="0"/>
              <a:t>Rates and Rateable Valuation</a:t>
            </a:r>
            <a:br>
              <a:rPr lang="en-IE" sz="10700" dirty="0"/>
            </a:br>
            <a:br>
              <a:rPr lang="en-IE" sz="4000" dirty="0">
                <a:solidFill>
                  <a:srgbClr val="00B050"/>
                </a:solidFill>
              </a:rPr>
            </a:br>
            <a:br>
              <a:rPr lang="en-IE" sz="3600" spc="0" dirty="0">
                <a:solidFill>
                  <a:schemeClr val="tx1"/>
                </a:solidFill>
              </a:rPr>
            </a:br>
            <a:r>
              <a:rPr lang="en-IE" sz="4400" u="sng" spc="0" dirty="0">
                <a:solidFill>
                  <a:schemeClr val="tx1"/>
                </a:solidFill>
              </a:rPr>
              <a:t>Three figures relevant to Commercial Rates:</a:t>
            </a:r>
            <a:br>
              <a:rPr lang="en-IE" sz="4400" u="sng" spc="0" dirty="0">
                <a:solidFill>
                  <a:schemeClr val="tx1"/>
                </a:solidFill>
              </a:rPr>
            </a:br>
            <a:br>
              <a:rPr lang="en-IE" sz="4400" spc="0" dirty="0">
                <a:solidFill>
                  <a:schemeClr val="tx1"/>
                </a:solidFill>
              </a:rPr>
            </a:br>
            <a:br>
              <a:rPr lang="en-IE" sz="4400" spc="0" dirty="0">
                <a:solidFill>
                  <a:schemeClr val="tx1"/>
                </a:solidFill>
              </a:rPr>
            </a:br>
            <a:r>
              <a:rPr lang="en-IE" sz="4400" spc="0" dirty="0">
                <a:solidFill>
                  <a:schemeClr val="tx1"/>
                </a:solidFill>
              </a:rPr>
              <a:t> - Overall </a:t>
            </a:r>
            <a:r>
              <a:rPr lang="en-IE" sz="4400" spc="0" dirty="0">
                <a:solidFill>
                  <a:srgbClr val="FF0000"/>
                </a:solidFill>
              </a:rPr>
              <a:t>Rates contribution </a:t>
            </a:r>
            <a:r>
              <a:rPr lang="en-IE" sz="4400" spc="0" dirty="0">
                <a:solidFill>
                  <a:schemeClr val="tx1"/>
                </a:solidFill>
              </a:rPr>
              <a:t>to Annual Budget: Decided by Elected Members of Local Authority</a:t>
            </a:r>
            <a:br>
              <a:rPr lang="en-IE" sz="4400" spc="0" dirty="0">
                <a:solidFill>
                  <a:schemeClr val="tx1"/>
                </a:solidFill>
              </a:rPr>
            </a:br>
            <a:br>
              <a:rPr lang="en-IE" sz="4400" spc="0" dirty="0">
                <a:solidFill>
                  <a:schemeClr val="tx1"/>
                </a:solidFill>
              </a:rPr>
            </a:br>
            <a:br>
              <a:rPr lang="en-IE" sz="4400" spc="0" dirty="0">
                <a:solidFill>
                  <a:schemeClr val="tx1"/>
                </a:solidFill>
              </a:rPr>
            </a:br>
            <a:r>
              <a:rPr lang="en-IE" sz="4400" spc="0" dirty="0">
                <a:solidFill>
                  <a:schemeClr val="tx1"/>
                </a:solidFill>
              </a:rPr>
              <a:t> - </a:t>
            </a:r>
            <a:r>
              <a:rPr lang="en-IE" sz="4400" spc="0" dirty="0">
                <a:solidFill>
                  <a:srgbClr val="FF0000"/>
                </a:solidFill>
              </a:rPr>
              <a:t>Rateable Valuation of Individual Properties (“Net Annual Value”): </a:t>
            </a:r>
            <a:r>
              <a:rPr lang="en-IE" sz="4400" spc="0" dirty="0">
                <a:solidFill>
                  <a:schemeClr val="tx1"/>
                </a:solidFill>
              </a:rPr>
              <a:t>Determined by Valuation Office</a:t>
            </a:r>
            <a:br>
              <a:rPr lang="en-IE" sz="4400" spc="0" dirty="0">
                <a:solidFill>
                  <a:schemeClr val="tx1"/>
                </a:solidFill>
              </a:rPr>
            </a:br>
            <a:br>
              <a:rPr lang="en-IE" sz="4400" spc="0" dirty="0">
                <a:solidFill>
                  <a:schemeClr val="tx1"/>
                </a:solidFill>
              </a:rPr>
            </a:br>
            <a:br>
              <a:rPr lang="en-IE" sz="4400" spc="0" dirty="0">
                <a:solidFill>
                  <a:schemeClr val="tx1"/>
                </a:solidFill>
              </a:rPr>
            </a:br>
            <a:r>
              <a:rPr lang="en-IE" sz="4400" spc="0" dirty="0">
                <a:solidFill>
                  <a:schemeClr val="tx1"/>
                </a:solidFill>
              </a:rPr>
              <a:t> - </a:t>
            </a:r>
            <a:r>
              <a:rPr lang="en-IE" sz="4400" spc="0" dirty="0">
                <a:solidFill>
                  <a:srgbClr val="FF0000"/>
                </a:solidFill>
              </a:rPr>
              <a:t>Annual Rate on Valuation (ARV): </a:t>
            </a:r>
            <a:r>
              <a:rPr lang="en-IE" sz="4400" spc="0" dirty="0">
                <a:solidFill>
                  <a:schemeClr val="tx1"/>
                </a:solidFill>
              </a:rPr>
              <a:t>Set by Elected Members</a:t>
            </a:r>
            <a:br>
              <a:rPr lang="en-IE" sz="3600" spc="0" dirty="0">
                <a:solidFill>
                  <a:schemeClr val="tx1"/>
                </a:solidFill>
              </a:rPr>
            </a:br>
            <a:br>
              <a:rPr lang="en-IE" sz="3600" spc="0" dirty="0">
                <a:solidFill>
                  <a:schemeClr val="tx1"/>
                </a:solidFill>
              </a:rPr>
            </a:br>
            <a:br>
              <a:rPr lang="en-IE" sz="3600" spc="0" dirty="0">
                <a:solidFill>
                  <a:schemeClr val="tx1"/>
                </a:solidFill>
              </a:rPr>
            </a:br>
            <a:r>
              <a:rPr lang="en-IE" sz="5300" b="1" spc="0" dirty="0">
                <a:solidFill>
                  <a:schemeClr val="tx1"/>
                </a:solidFill>
              </a:rPr>
              <a:t>Valuation x ARV = Amount of Rates liable for collection by Local Authority </a:t>
            </a:r>
            <a:br>
              <a:rPr lang="en-IE" sz="3600" spc="0" dirty="0">
                <a:solidFill>
                  <a:schemeClr val="tx1"/>
                </a:solidFill>
              </a:rPr>
            </a:br>
            <a:br>
              <a:rPr lang="en-IE" sz="3600" spc="0" dirty="0">
                <a:solidFill>
                  <a:schemeClr val="tx1"/>
                </a:solidFill>
                <a:sym typeface="Open Sans"/>
              </a:rPr>
            </a:br>
            <a:br>
              <a:rPr lang="en-IE" sz="9600" dirty="0"/>
            </a:br>
            <a:br>
              <a:rPr lang="en-US" sz="3600" dirty="0"/>
            </a:br>
            <a:endParaRPr lang="en-US" sz="3600" dirty="0"/>
          </a:p>
        </p:txBody>
      </p:sp>
      <p:pic>
        <p:nvPicPr>
          <p:cNvPr id="6" name="Picture 5">
            <a:extLst>
              <a:ext uri="{FF2B5EF4-FFF2-40B4-BE49-F238E27FC236}">
                <a16:creationId xmlns:a16="http://schemas.microsoft.com/office/drawing/2014/main" id="{697E3F54-9DD6-4516-93E2-9575E6C1D967}"/>
              </a:ext>
            </a:extLst>
          </p:cNvPr>
          <p:cNvPicPr>
            <a:picLocks noChangeAspect="1"/>
          </p:cNvPicPr>
          <p:nvPr/>
        </p:nvPicPr>
        <p:blipFill>
          <a:blip r:embed="rId2"/>
          <a:stretch>
            <a:fillRect/>
          </a:stretch>
        </p:blipFill>
        <p:spPr>
          <a:xfrm>
            <a:off x="19692028" y="653708"/>
            <a:ext cx="4511009" cy="2616885"/>
          </a:xfrm>
          <a:prstGeom prst="rect">
            <a:avLst/>
          </a:prstGeom>
        </p:spPr>
      </p:pic>
    </p:spTree>
    <p:extLst>
      <p:ext uri="{BB962C8B-B14F-4D97-AF65-F5344CB8AC3E}">
        <p14:creationId xmlns:p14="http://schemas.microsoft.com/office/powerpoint/2010/main" val="16917351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0BBF3A-884F-E450-1D2F-A8C6E1476CD2}"/>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p:cNvSpPr>
            <a:spLocks noGrp="1"/>
          </p:cNvSpPr>
          <p:nvPr>
            <p:ph type="title"/>
          </p:nvPr>
        </p:nvSpPr>
        <p:spPr>
          <a:xfrm>
            <a:off x="2812774" y="3558209"/>
            <a:ext cx="21461896" cy="9819862"/>
          </a:xfrm>
        </p:spPr>
        <p:txBody>
          <a:bodyPr>
            <a:normAutofit/>
          </a:bodyPr>
          <a:lstStyle/>
          <a:p>
            <a:pPr marL="360000" lvl="1" indent="0" algn="l">
              <a:lnSpc>
                <a:spcPct val="80000"/>
              </a:lnSpc>
            </a:pPr>
            <a:r>
              <a:rPr lang="en-IE" sz="8000" b="0" cap="none" spc="-272" dirty="0">
                <a:solidFill>
                  <a:srgbClr val="004D44"/>
                </a:solidFill>
                <a:latin typeface="+mn-lt"/>
                <a:ea typeface="Calibri Light" charset="0"/>
                <a:cs typeface="Calibri Light" charset="0"/>
                <a:sym typeface="Open Sans Light"/>
              </a:rPr>
              <a:t>What is Revaluation?</a:t>
            </a:r>
            <a:br>
              <a:rPr lang="en-IE" sz="8900" b="0" cap="none" spc="-272" dirty="0">
                <a:solidFill>
                  <a:srgbClr val="004D44"/>
                </a:solidFill>
                <a:latin typeface="+mn-lt"/>
                <a:ea typeface="Calibri Light" charset="0"/>
                <a:cs typeface="Calibri Light" charset="0"/>
                <a:sym typeface="Open Sans Light"/>
              </a:rPr>
            </a:br>
            <a:br>
              <a:rPr lang="en-IE" sz="3600" b="0" cap="none" spc="0" dirty="0">
                <a:solidFill>
                  <a:schemeClr val="tx1"/>
                </a:solidFill>
                <a:latin typeface="+mn-lt"/>
                <a:ea typeface="Calibri Light" charset="0"/>
                <a:cs typeface="Calibri Light" charset="0"/>
                <a:sym typeface="Open Sans Light"/>
              </a:rPr>
            </a:br>
            <a:r>
              <a:rPr lang="en-IE" sz="4000" b="0" cap="none" spc="0" dirty="0">
                <a:solidFill>
                  <a:schemeClr val="tx1"/>
                </a:solidFill>
                <a:latin typeface="+mn-lt"/>
                <a:ea typeface="Calibri Light" charset="0"/>
                <a:cs typeface="Calibri Light" charset="0"/>
                <a:sym typeface="Open Sans Light"/>
              </a:rPr>
              <a:t> - </a:t>
            </a:r>
            <a:r>
              <a:rPr lang="en-GB" sz="4000" b="0" cap="none" spc="0" dirty="0">
                <a:solidFill>
                  <a:schemeClr val="tx1"/>
                </a:solidFill>
                <a:latin typeface="+mn-lt"/>
                <a:ea typeface="Calibri Light" charset="0"/>
                <a:cs typeface="Calibri Light" charset="0"/>
                <a:sym typeface="Open Sans Light"/>
              </a:rPr>
              <a:t>Revaluation is a </a:t>
            </a:r>
            <a:r>
              <a:rPr lang="en-GB" sz="4000" b="0" cap="none" spc="0" dirty="0">
                <a:solidFill>
                  <a:srgbClr val="FF0000"/>
                </a:solidFill>
                <a:latin typeface="+mn-lt"/>
                <a:ea typeface="Calibri Light" charset="0"/>
                <a:cs typeface="Calibri Light" charset="0"/>
                <a:sym typeface="Open Sans Light"/>
              </a:rPr>
              <a:t>Reassessment</a:t>
            </a:r>
            <a:r>
              <a:rPr lang="en-GB" sz="4000" b="0" cap="none" spc="0" dirty="0">
                <a:solidFill>
                  <a:schemeClr val="tx1"/>
                </a:solidFill>
                <a:latin typeface="+mn-lt"/>
                <a:ea typeface="Calibri Light" charset="0"/>
                <a:cs typeface="Calibri Light" charset="0"/>
                <a:sym typeface="Open Sans Light"/>
              </a:rPr>
              <a:t> from first principles of the rateable value of all</a:t>
            </a:r>
            <a:br>
              <a:rPr lang="en-GB" sz="4000" b="0" cap="none" spc="0" dirty="0">
                <a:solidFill>
                  <a:schemeClr val="tx1"/>
                </a:solidFill>
                <a:latin typeface="+mn-lt"/>
                <a:ea typeface="Calibri Light" charset="0"/>
                <a:cs typeface="Calibri Light" charset="0"/>
                <a:sym typeface="Open Sans Light"/>
              </a:rPr>
            </a:br>
            <a:r>
              <a:rPr lang="en-GB" sz="4000" b="0" cap="none" spc="0" dirty="0">
                <a:solidFill>
                  <a:schemeClr val="tx1"/>
                </a:solidFill>
                <a:latin typeface="+mn-lt"/>
                <a:ea typeface="Calibri Light" charset="0"/>
                <a:cs typeface="Calibri Light" charset="0"/>
                <a:sym typeface="Open Sans Light"/>
              </a:rPr>
              <a:t>   properties in a Local Authority area at the same time, by reference to the same valuation</a:t>
            </a:r>
            <a:br>
              <a:rPr lang="en-GB" sz="4000" b="0" cap="none" spc="0" dirty="0">
                <a:solidFill>
                  <a:schemeClr val="tx1"/>
                </a:solidFill>
                <a:latin typeface="+mn-lt"/>
                <a:ea typeface="Calibri Light" charset="0"/>
                <a:cs typeface="Calibri Light" charset="0"/>
                <a:sym typeface="Open Sans Light"/>
              </a:rPr>
            </a:br>
            <a:r>
              <a:rPr lang="en-GB" sz="4000" b="0" cap="none" spc="0" dirty="0">
                <a:solidFill>
                  <a:schemeClr val="tx1"/>
                </a:solidFill>
                <a:latin typeface="+mn-lt"/>
                <a:ea typeface="Calibri Light" charset="0"/>
                <a:cs typeface="Calibri Light" charset="0"/>
                <a:sym typeface="Open Sans Light"/>
              </a:rPr>
              <a:t>   date</a:t>
            </a:r>
            <a:br>
              <a:rPr lang="en-GB" sz="4000" b="0" cap="none" spc="0" dirty="0">
                <a:solidFill>
                  <a:schemeClr val="tx1"/>
                </a:solidFill>
                <a:latin typeface="+mn-lt"/>
                <a:ea typeface="Calibri Light" charset="0"/>
                <a:cs typeface="Calibri Light" charset="0"/>
                <a:sym typeface="Open Sans Light"/>
              </a:rPr>
            </a:br>
            <a:br>
              <a:rPr lang="en-GB" sz="4000" b="0" cap="none" spc="0" dirty="0">
                <a:solidFill>
                  <a:schemeClr val="tx1"/>
                </a:solidFill>
                <a:latin typeface="+mn-lt"/>
                <a:ea typeface="Calibri Light" charset="0"/>
                <a:cs typeface="Calibri Light" charset="0"/>
                <a:sym typeface="Open Sans Light"/>
              </a:rPr>
            </a:br>
            <a:r>
              <a:rPr lang="en-GB" sz="4000" b="0" cap="none" spc="0" dirty="0">
                <a:solidFill>
                  <a:schemeClr val="tx1"/>
                </a:solidFill>
                <a:latin typeface="+mn-lt"/>
                <a:ea typeface="Calibri Light" charset="0"/>
                <a:cs typeface="Calibri Light" charset="0"/>
                <a:sym typeface="Open Sans Light"/>
              </a:rPr>
              <a:t> - Leads to </a:t>
            </a:r>
            <a:r>
              <a:rPr lang="en-GB" sz="4000" b="0" cap="none" spc="0" dirty="0">
                <a:solidFill>
                  <a:srgbClr val="FF0000"/>
                </a:solidFill>
                <a:latin typeface="+mn-lt"/>
                <a:ea typeface="Calibri Light" charset="0"/>
                <a:cs typeface="Calibri Light" charset="0"/>
                <a:sym typeface="Open Sans Light"/>
              </a:rPr>
              <a:t>Redistribution</a:t>
            </a:r>
            <a:r>
              <a:rPr lang="en-GB" sz="4000" b="0" cap="none" spc="0" dirty="0">
                <a:solidFill>
                  <a:schemeClr val="tx1"/>
                </a:solidFill>
                <a:latin typeface="+mn-lt"/>
                <a:ea typeface="Calibri Light" charset="0"/>
                <a:cs typeface="Calibri Light" charset="0"/>
                <a:sym typeface="Open Sans Light"/>
              </a:rPr>
              <a:t> of commercial rates burden between ratepayers</a:t>
            </a:r>
            <a:br>
              <a:rPr lang="en-GB" sz="4000" b="0" cap="none" spc="0" dirty="0">
                <a:solidFill>
                  <a:schemeClr val="tx1"/>
                </a:solidFill>
                <a:latin typeface="+mn-lt"/>
                <a:ea typeface="Calibri Light" charset="0"/>
                <a:cs typeface="Calibri Light" charset="0"/>
                <a:sym typeface="Open Sans Light"/>
              </a:rPr>
            </a:br>
            <a:br>
              <a:rPr lang="en-GB" sz="4000" b="0" cap="none" spc="0" dirty="0">
                <a:solidFill>
                  <a:schemeClr val="tx1"/>
                </a:solidFill>
                <a:latin typeface="+mn-lt"/>
                <a:ea typeface="Calibri Light" charset="0"/>
                <a:cs typeface="Calibri Light" charset="0"/>
                <a:sym typeface="Open Sans Light"/>
              </a:rPr>
            </a:br>
            <a:br>
              <a:rPr lang="en-GB" sz="4000" b="0" cap="none" spc="0" dirty="0">
                <a:solidFill>
                  <a:schemeClr val="tx1"/>
                </a:solidFill>
                <a:latin typeface="+mn-lt"/>
                <a:ea typeface="Calibri Light" charset="0"/>
                <a:cs typeface="Calibri Light" charset="0"/>
                <a:sym typeface="Open Sans Light"/>
              </a:rPr>
            </a:br>
            <a:r>
              <a:rPr lang="en-GB" sz="4000" b="0" cap="none" spc="0" dirty="0">
                <a:solidFill>
                  <a:schemeClr val="tx1"/>
                </a:solidFill>
                <a:latin typeface="+mn-lt"/>
                <a:ea typeface="Calibri Light" charset="0"/>
                <a:cs typeface="Calibri Light" charset="0"/>
                <a:sym typeface="Open Sans Light"/>
              </a:rPr>
              <a:t> - </a:t>
            </a:r>
            <a:r>
              <a:rPr lang="en-GB" sz="4000" b="0" cap="none" spc="0" dirty="0">
                <a:solidFill>
                  <a:srgbClr val="FF0000"/>
                </a:solidFill>
                <a:latin typeface="+mn-lt"/>
                <a:ea typeface="Calibri Light" charset="0"/>
                <a:cs typeface="Calibri Light" charset="0"/>
                <a:sym typeface="Open Sans Light"/>
              </a:rPr>
              <a:t>Revenue Neutral </a:t>
            </a:r>
            <a:r>
              <a:rPr lang="en-GB" sz="4000" b="0" cap="none" spc="0" dirty="0">
                <a:solidFill>
                  <a:schemeClr val="tx1"/>
                </a:solidFill>
                <a:latin typeface="+mn-lt"/>
                <a:ea typeface="Calibri Light" charset="0"/>
                <a:cs typeface="Calibri Light" charset="0"/>
                <a:sym typeface="Open Sans Light"/>
              </a:rPr>
              <a:t>for Local Authorities</a:t>
            </a:r>
            <a:br>
              <a:rPr lang="en-GB" sz="4000" b="0" cap="none" spc="0" dirty="0">
                <a:solidFill>
                  <a:schemeClr val="tx1"/>
                </a:solidFill>
                <a:latin typeface="+mn-lt"/>
                <a:ea typeface="Calibri Light" charset="0"/>
                <a:cs typeface="Calibri Light" charset="0"/>
                <a:sym typeface="Open Sans Light"/>
              </a:rPr>
            </a:br>
            <a:br>
              <a:rPr lang="en-GB" sz="4000" b="0" cap="none" spc="0" dirty="0">
                <a:solidFill>
                  <a:schemeClr val="tx1"/>
                </a:solidFill>
                <a:latin typeface="+mn-lt"/>
                <a:ea typeface="Calibri Light" charset="0"/>
                <a:cs typeface="Calibri Light" charset="0"/>
                <a:sym typeface="Open Sans Light"/>
              </a:rPr>
            </a:br>
            <a:br>
              <a:rPr lang="en-GB" sz="4000" b="0" cap="none" spc="0" dirty="0">
                <a:solidFill>
                  <a:schemeClr val="tx1"/>
                </a:solidFill>
                <a:latin typeface="+mn-lt"/>
                <a:ea typeface="Calibri Light" charset="0"/>
                <a:cs typeface="Calibri Light" charset="0"/>
                <a:sym typeface="Open Sans Light"/>
              </a:rPr>
            </a:br>
            <a:r>
              <a:rPr lang="en-GB" sz="4000" b="0" cap="none" spc="0" dirty="0">
                <a:solidFill>
                  <a:schemeClr val="tx1"/>
                </a:solidFill>
                <a:latin typeface="+mn-lt"/>
                <a:ea typeface="Calibri Light" charset="0"/>
                <a:cs typeface="Calibri Light" charset="0"/>
                <a:sym typeface="Open Sans Light"/>
              </a:rPr>
              <a:t> - </a:t>
            </a:r>
            <a:r>
              <a:rPr lang="en-GB" sz="4000" b="0" cap="none" spc="0" dirty="0">
                <a:solidFill>
                  <a:srgbClr val="FF0000"/>
                </a:solidFill>
                <a:latin typeface="+mn-lt"/>
                <a:ea typeface="Calibri Light" charset="0"/>
                <a:cs typeface="Calibri Light" charset="0"/>
                <a:sym typeface="Open Sans Light"/>
              </a:rPr>
              <a:t>Recurring</a:t>
            </a:r>
            <a:r>
              <a:rPr lang="en-GB" sz="4000" b="0" cap="none" spc="0" dirty="0">
                <a:solidFill>
                  <a:schemeClr val="tx1"/>
                </a:solidFill>
                <a:latin typeface="+mn-lt"/>
                <a:ea typeface="Calibri Light" charset="0"/>
                <a:cs typeface="Calibri Light" charset="0"/>
                <a:sym typeface="Open Sans Light"/>
              </a:rPr>
              <a:t> exercise (every 5 to 10 years) to maintain the fairness of rating system</a:t>
            </a:r>
            <a:br>
              <a:rPr lang="en-GB" sz="4000" b="0" cap="none" spc="0" dirty="0">
                <a:solidFill>
                  <a:schemeClr val="tx1"/>
                </a:solidFill>
                <a:latin typeface="+mn-lt"/>
                <a:ea typeface="Calibri Light" charset="0"/>
                <a:cs typeface="Calibri Light" charset="0"/>
                <a:sym typeface="Open Sans Light"/>
              </a:rPr>
            </a:br>
            <a:br>
              <a:rPr lang="en-GB" sz="4000" b="0" cap="none" spc="0" dirty="0">
                <a:solidFill>
                  <a:schemeClr val="tx1"/>
                </a:solidFill>
                <a:latin typeface="+mn-lt"/>
                <a:ea typeface="Calibri Light" charset="0"/>
                <a:cs typeface="Calibri Light" charset="0"/>
                <a:sym typeface="Open Sans Light"/>
              </a:rPr>
            </a:br>
            <a:br>
              <a:rPr lang="en-GB" sz="4000" b="0" cap="none" spc="0" dirty="0">
                <a:solidFill>
                  <a:schemeClr val="tx1"/>
                </a:solidFill>
                <a:latin typeface="+mn-lt"/>
                <a:ea typeface="Calibri Light" charset="0"/>
                <a:cs typeface="Calibri Light" charset="0"/>
                <a:sym typeface="Open Sans Light"/>
              </a:rPr>
            </a:br>
            <a:r>
              <a:rPr lang="en-GB" sz="4000" b="0" cap="none" spc="0" dirty="0">
                <a:solidFill>
                  <a:schemeClr val="tx1"/>
                </a:solidFill>
                <a:latin typeface="+mn-lt"/>
                <a:ea typeface="Calibri Light" charset="0"/>
                <a:cs typeface="Calibri Light" charset="0"/>
                <a:sym typeface="Open Sans Light"/>
              </a:rPr>
              <a:t> - Results in production of </a:t>
            </a:r>
            <a:r>
              <a:rPr lang="en-GB" sz="4000" b="0" cap="none" spc="0" dirty="0">
                <a:solidFill>
                  <a:srgbClr val="FF0000"/>
                </a:solidFill>
                <a:latin typeface="+mn-lt"/>
                <a:ea typeface="Calibri Light" charset="0"/>
                <a:cs typeface="Calibri Light" charset="0"/>
                <a:sym typeface="Open Sans Light"/>
              </a:rPr>
              <a:t>New Valuation List </a:t>
            </a:r>
            <a:r>
              <a:rPr lang="en-GB" sz="4000" b="0" cap="none" spc="0" dirty="0">
                <a:solidFill>
                  <a:schemeClr val="tx1"/>
                </a:solidFill>
                <a:latin typeface="+mn-lt"/>
                <a:ea typeface="Calibri Light" charset="0"/>
                <a:cs typeface="Calibri Light" charset="0"/>
                <a:sym typeface="Open Sans Light"/>
              </a:rPr>
              <a:t>that contains modern valuations for</a:t>
            </a:r>
            <a:br>
              <a:rPr lang="en-GB" sz="4000" b="0" cap="none" spc="0" dirty="0">
                <a:solidFill>
                  <a:schemeClr val="tx1"/>
                </a:solidFill>
                <a:latin typeface="+mn-lt"/>
                <a:ea typeface="Calibri Light" charset="0"/>
                <a:cs typeface="Calibri Light" charset="0"/>
                <a:sym typeface="Open Sans Light"/>
              </a:rPr>
            </a:br>
            <a:r>
              <a:rPr lang="en-GB" sz="4000" b="0" cap="none" spc="0" dirty="0">
                <a:solidFill>
                  <a:schemeClr val="tx1"/>
                </a:solidFill>
                <a:latin typeface="+mn-lt"/>
                <a:ea typeface="Calibri Light" charset="0"/>
                <a:cs typeface="Calibri Light" charset="0"/>
                <a:sym typeface="Open Sans Light"/>
              </a:rPr>
              <a:t>   all rateable properties in Local Authority area</a:t>
            </a:r>
            <a:br>
              <a:rPr lang="en-IE" sz="9600" dirty="0"/>
            </a:br>
            <a:br>
              <a:rPr lang="en-US" sz="3600" dirty="0"/>
            </a:br>
            <a:endParaRPr lang="en-US" sz="3600" dirty="0"/>
          </a:p>
        </p:txBody>
      </p:sp>
      <p:pic>
        <p:nvPicPr>
          <p:cNvPr id="6" name="Picture 5">
            <a:extLst>
              <a:ext uri="{FF2B5EF4-FFF2-40B4-BE49-F238E27FC236}">
                <a16:creationId xmlns:a16="http://schemas.microsoft.com/office/drawing/2014/main" id="{FB9E1D38-B3AA-4E20-97E8-EE8AE62EEB34}"/>
              </a:ext>
            </a:extLst>
          </p:cNvPr>
          <p:cNvPicPr>
            <a:picLocks noChangeAspect="1"/>
          </p:cNvPicPr>
          <p:nvPr/>
        </p:nvPicPr>
        <p:blipFill>
          <a:blip r:embed="rId2"/>
          <a:stretch>
            <a:fillRect/>
          </a:stretch>
        </p:blipFill>
        <p:spPr>
          <a:xfrm>
            <a:off x="19572758" y="586407"/>
            <a:ext cx="4511009" cy="2616885"/>
          </a:xfrm>
          <a:prstGeom prst="rect">
            <a:avLst/>
          </a:prstGeom>
        </p:spPr>
      </p:pic>
    </p:spTree>
    <p:extLst>
      <p:ext uri="{BB962C8B-B14F-4D97-AF65-F5344CB8AC3E}">
        <p14:creationId xmlns:p14="http://schemas.microsoft.com/office/powerpoint/2010/main" val="83367293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3E81B8-E622-9F2F-21CB-8354695B3416}"/>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p:cNvSpPr>
            <a:spLocks noGrp="1"/>
          </p:cNvSpPr>
          <p:nvPr>
            <p:ph type="title"/>
          </p:nvPr>
        </p:nvSpPr>
        <p:spPr>
          <a:xfrm>
            <a:off x="3082805" y="4412975"/>
            <a:ext cx="20015734" cy="11178814"/>
          </a:xfrm>
        </p:spPr>
        <p:txBody>
          <a:bodyPr>
            <a:normAutofit fontScale="90000"/>
          </a:bodyPr>
          <a:lstStyle/>
          <a:p>
            <a:br>
              <a:rPr lang="en-IE" sz="10700" dirty="0"/>
            </a:br>
            <a:br>
              <a:rPr lang="en-IE" sz="10700" dirty="0"/>
            </a:br>
            <a:br>
              <a:rPr lang="en-IE" sz="10700" dirty="0"/>
            </a:br>
            <a:r>
              <a:rPr lang="en-IE" sz="8900" dirty="0"/>
              <a:t>Revaluation - Why?</a:t>
            </a:r>
            <a:br>
              <a:rPr lang="en-IE" sz="10700" dirty="0"/>
            </a:br>
            <a:br>
              <a:rPr lang="en-IE" sz="4000" dirty="0">
                <a:solidFill>
                  <a:srgbClr val="00B050"/>
                </a:solidFill>
              </a:rPr>
            </a:br>
            <a:br>
              <a:rPr lang="en-IE" sz="4000" dirty="0">
                <a:solidFill>
                  <a:srgbClr val="00B050"/>
                </a:solidFill>
              </a:rPr>
            </a:br>
            <a:r>
              <a:rPr lang="en-IE" sz="4400" u="sng" spc="0" dirty="0">
                <a:solidFill>
                  <a:schemeClr val="tx1"/>
                </a:solidFill>
              </a:rPr>
              <a:t>Restore relativity between different properties, categories &amp; locations:</a:t>
            </a:r>
            <a:br>
              <a:rPr lang="en-IE" sz="4400" spc="0" dirty="0">
                <a:solidFill>
                  <a:schemeClr val="tx1"/>
                </a:solidFill>
              </a:rPr>
            </a:br>
            <a:br>
              <a:rPr lang="en-IE" sz="4400" spc="0" dirty="0">
                <a:solidFill>
                  <a:schemeClr val="tx1"/>
                </a:solidFill>
              </a:rPr>
            </a:br>
            <a:r>
              <a:rPr lang="en-IE" sz="4400" spc="0" dirty="0">
                <a:solidFill>
                  <a:schemeClr val="tx1"/>
                </a:solidFill>
              </a:rPr>
              <a:t> - Take account of movements in rental values across different sectors/locations which</a:t>
            </a:r>
            <a:br>
              <a:rPr lang="en-IE" sz="4400" spc="0" dirty="0">
                <a:solidFill>
                  <a:schemeClr val="tx1"/>
                </a:solidFill>
              </a:rPr>
            </a:br>
            <a:r>
              <a:rPr lang="en-IE" sz="4400" spc="0" dirty="0">
                <a:solidFill>
                  <a:schemeClr val="tx1"/>
                </a:solidFill>
              </a:rPr>
              <a:t>    occur over time</a:t>
            </a:r>
            <a:br>
              <a:rPr lang="en-IE" sz="4400" spc="0" dirty="0">
                <a:solidFill>
                  <a:schemeClr val="tx1"/>
                </a:solidFill>
              </a:rPr>
            </a:br>
            <a:br>
              <a:rPr lang="en-IE" sz="4400" spc="0" dirty="0">
                <a:solidFill>
                  <a:schemeClr val="tx1"/>
                </a:solidFill>
              </a:rPr>
            </a:br>
            <a:r>
              <a:rPr lang="en-IE" sz="4400" spc="0" dirty="0">
                <a:solidFill>
                  <a:schemeClr val="tx1"/>
                </a:solidFill>
              </a:rPr>
              <a:t> - Reflect Local Economic Factors</a:t>
            </a:r>
            <a:br>
              <a:rPr lang="en-IE" sz="4400" spc="0" dirty="0">
                <a:solidFill>
                  <a:schemeClr val="tx1"/>
                </a:solidFill>
              </a:rPr>
            </a:br>
            <a:br>
              <a:rPr lang="en-IE" sz="4400" spc="0" dirty="0">
                <a:solidFill>
                  <a:schemeClr val="tx1"/>
                </a:solidFill>
              </a:rPr>
            </a:br>
            <a:br>
              <a:rPr lang="en-IE" sz="4400" spc="0" dirty="0">
                <a:solidFill>
                  <a:schemeClr val="tx1"/>
                </a:solidFill>
              </a:rPr>
            </a:br>
            <a:r>
              <a:rPr lang="en-IE" sz="4400" u="sng" spc="0" dirty="0">
                <a:solidFill>
                  <a:schemeClr val="tx1"/>
                </a:solidFill>
              </a:rPr>
              <a:t>Transparency:</a:t>
            </a:r>
            <a:br>
              <a:rPr lang="en-IE" sz="4400" spc="0" dirty="0">
                <a:solidFill>
                  <a:schemeClr val="tx1"/>
                </a:solidFill>
              </a:rPr>
            </a:br>
            <a:br>
              <a:rPr lang="en-IE" sz="4400" spc="0" dirty="0">
                <a:solidFill>
                  <a:schemeClr val="tx1"/>
                </a:solidFill>
              </a:rPr>
            </a:br>
            <a:r>
              <a:rPr lang="en-IE" sz="4400" spc="0" dirty="0">
                <a:solidFill>
                  <a:schemeClr val="tx1"/>
                </a:solidFill>
              </a:rPr>
              <a:t> - </a:t>
            </a:r>
            <a:r>
              <a:rPr lang="en-GB" sz="4400" spc="0" dirty="0">
                <a:solidFill>
                  <a:schemeClr val="tx1"/>
                </a:solidFill>
              </a:rPr>
              <a:t>Bring Rateable Values back into line with </a:t>
            </a:r>
            <a:r>
              <a:rPr lang="en-GB" sz="4400" spc="0" dirty="0">
                <a:solidFill>
                  <a:srgbClr val="FF0000"/>
                </a:solidFill>
              </a:rPr>
              <a:t>modern property rental values</a:t>
            </a:r>
            <a:br>
              <a:rPr lang="en-GB" sz="4400" spc="0" dirty="0">
                <a:solidFill>
                  <a:schemeClr val="tx1"/>
                </a:solidFill>
              </a:rPr>
            </a:br>
            <a:br>
              <a:rPr lang="en-GB" sz="4400" spc="0" dirty="0">
                <a:solidFill>
                  <a:schemeClr val="tx1"/>
                </a:solidFill>
              </a:rPr>
            </a:br>
            <a:r>
              <a:rPr lang="en-GB" sz="4400" spc="0" dirty="0">
                <a:solidFill>
                  <a:schemeClr val="tx1"/>
                </a:solidFill>
              </a:rPr>
              <a:t> - </a:t>
            </a:r>
            <a:r>
              <a:rPr lang="en-IE" sz="4400" spc="0" dirty="0">
                <a:solidFill>
                  <a:schemeClr val="tx1"/>
                </a:solidFill>
              </a:rPr>
              <a:t>Current market rental values</a:t>
            </a:r>
            <a:br>
              <a:rPr lang="en-IE" sz="4400" spc="0" dirty="0">
                <a:solidFill>
                  <a:schemeClr val="tx1"/>
                </a:solidFill>
              </a:rPr>
            </a:br>
            <a:br>
              <a:rPr lang="en-IE" sz="4400" spc="0" dirty="0">
                <a:solidFill>
                  <a:schemeClr val="tx1"/>
                </a:solidFill>
              </a:rPr>
            </a:br>
            <a:r>
              <a:rPr lang="en-IE" sz="4400" spc="0" dirty="0">
                <a:solidFill>
                  <a:schemeClr val="tx1"/>
                </a:solidFill>
              </a:rPr>
              <a:t> - Result Fairness and Equity</a:t>
            </a:r>
            <a:br>
              <a:rPr lang="en-IE" sz="4400" spc="0" dirty="0">
                <a:solidFill>
                  <a:schemeClr val="tx1"/>
                </a:solidFill>
              </a:rPr>
            </a:br>
            <a:br>
              <a:rPr lang="en-IE" sz="3600" dirty="0"/>
            </a:br>
            <a:br>
              <a:rPr lang="en-IE" sz="3600" dirty="0"/>
            </a:br>
            <a:br>
              <a:rPr lang="en-IE" sz="9600" dirty="0"/>
            </a:br>
            <a:br>
              <a:rPr lang="en-US" sz="3600" dirty="0"/>
            </a:br>
            <a:endParaRPr lang="en-US" sz="3600" dirty="0"/>
          </a:p>
        </p:txBody>
      </p:sp>
      <p:pic>
        <p:nvPicPr>
          <p:cNvPr id="4" name="Picture 3" descr="Image result for clipart revaluation"/>
          <p:cNvPicPr>
            <a:picLocks noChangeAspect="1" noChangeArrowheads="1"/>
          </p:cNvPicPr>
          <p:nvPr/>
        </p:nvPicPr>
        <p:blipFill>
          <a:blip r:embed="rId2" cstate="print"/>
          <a:srcRect/>
          <a:stretch>
            <a:fillRect/>
          </a:stretch>
        </p:blipFill>
        <p:spPr bwMode="auto">
          <a:xfrm>
            <a:off x="11206123" y="7097149"/>
            <a:ext cx="2401375" cy="2120042"/>
          </a:xfrm>
          <a:prstGeom prst="rect">
            <a:avLst/>
          </a:prstGeom>
          <a:noFill/>
        </p:spPr>
      </p:pic>
      <p:pic>
        <p:nvPicPr>
          <p:cNvPr id="6" name="Picture 5">
            <a:extLst>
              <a:ext uri="{FF2B5EF4-FFF2-40B4-BE49-F238E27FC236}">
                <a16:creationId xmlns:a16="http://schemas.microsoft.com/office/drawing/2014/main" id="{8EAE0A80-E459-4C11-BE68-FFCA55DE7738}"/>
              </a:ext>
            </a:extLst>
          </p:cNvPr>
          <p:cNvPicPr>
            <a:picLocks noChangeAspect="1"/>
          </p:cNvPicPr>
          <p:nvPr/>
        </p:nvPicPr>
        <p:blipFill>
          <a:blip r:embed="rId3"/>
          <a:stretch>
            <a:fillRect/>
          </a:stretch>
        </p:blipFill>
        <p:spPr>
          <a:xfrm>
            <a:off x="19701967" y="442267"/>
            <a:ext cx="4511009" cy="2616885"/>
          </a:xfrm>
          <a:prstGeom prst="rect">
            <a:avLst/>
          </a:prstGeom>
        </p:spPr>
      </p:pic>
    </p:spTree>
    <p:extLst>
      <p:ext uri="{BB962C8B-B14F-4D97-AF65-F5344CB8AC3E}">
        <p14:creationId xmlns:p14="http://schemas.microsoft.com/office/powerpoint/2010/main" val="26480764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0BED32-871D-3793-7592-D510A45F8D3A}"/>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a:extLst>
              <a:ext uri="{FF2B5EF4-FFF2-40B4-BE49-F238E27FC236}">
                <a16:creationId xmlns:a16="http://schemas.microsoft.com/office/drawing/2014/main" id="{11AB5558-063E-C751-4A32-B0D8DFC15D84}"/>
              </a:ext>
            </a:extLst>
          </p:cNvPr>
          <p:cNvSpPr>
            <a:spLocks noGrp="1"/>
          </p:cNvSpPr>
          <p:nvPr>
            <p:ph type="title"/>
          </p:nvPr>
        </p:nvSpPr>
        <p:spPr>
          <a:xfrm>
            <a:off x="3070104" y="3507860"/>
            <a:ext cx="18897030" cy="1245006"/>
          </a:xfrm>
        </p:spPr>
        <p:txBody>
          <a:bodyPr>
            <a:normAutofit/>
          </a:bodyPr>
          <a:lstStyle/>
          <a:p>
            <a:r>
              <a:rPr lang="en-IE" sz="7200" dirty="0">
                <a:latin typeface="+mj-lt"/>
              </a:rPr>
              <a:t>Reval 2023</a:t>
            </a:r>
          </a:p>
        </p:txBody>
      </p:sp>
      <p:sp>
        <p:nvSpPr>
          <p:cNvPr id="3" name="Text Placeholder 2">
            <a:extLst>
              <a:ext uri="{FF2B5EF4-FFF2-40B4-BE49-F238E27FC236}">
                <a16:creationId xmlns:a16="http://schemas.microsoft.com/office/drawing/2014/main" id="{B7C4DE95-45B9-45FA-9FE4-41F385375047}"/>
              </a:ext>
            </a:extLst>
          </p:cNvPr>
          <p:cNvSpPr>
            <a:spLocks noGrp="1"/>
          </p:cNvSpPr>
          <p:nvPr>
            <p:ph type="body" sz="quarter" idx="1"/>
          </p:nvPr>
        </p:nvSpPr>
        <p:spPr>
          <a:xfrm>
            <a:off x="3139678" y="4628059"/>
            <a:ext cx="19121213" cy="8181692"/>
          </a:xfrm>
        </p:spPr>
        <p:txBody>
          <a:bodyPr>
            <a:normAutofit fontScale="25000" lnSpcReduction="20000"/>
          </a:bodyPr>
          <a:lstStyle/>
          <a:p>
            <a:pPr>
              <a:lnSpc>
                <a:spcPct val="150000"/>
              </a:lnSpc>
              <a:spcBef>
                <a:spcPts val="1200"/>
              </a:spcBef>
            </a:pPr>
            <a:r>
              <a:rPr lang="en-IE" sz="16000" dirty="0">
                <a:solidFill>
                  <a:schemeClr val="tx1"/>
                </a:solidFill>
                <a:sym typeface="Open Sans Light"/>
              </a:rPr>
              <a:t>The revaluation of approximately 29,000 Industrial and Commercial properties in Clare, Donegal, Galway, Kerry and Mayo County Councils and Galway City Council rating authority areas and the revaluation of approx. 5,000  properties in </a:t>
            </a:r>
            <a:r>
              <a:rPr lang="en-IE" sz="16000" dirty="0" err="1">
                <a:solidFill>
                  <a:schemeClr val="tx1"/>
                </a:solidFill>
                <a:sym typeface="Open Sans Light"/>
              </a:rPr>
              <a:t>Dún</a:t>
            </a:r>
            <a:r>
              <a:rPr lang="en-IE" sz="16000" dirty="0">
                <a:solidFill>
                  <a:schemeClr val="tx1"/>
                </a:solidFill>
                <a:sym typeface="Open Sans Light"/>
              </a:rPr>
              <a:t> Laoghaire-</a:t>
            </a:r>
            <a:r>
              <a:rPr lang="en-IE" sz="16000" dirty="0" err="1">
                <a:solidFill>
                  <a:schemeClr val="tx1"/>
                </a:solidFill>
                <a:sym typeface="Open Sans Light"/>
              </a:rPr>
              <a:t>Rathdown</a:t>
            </a:r>
            <a:r>
              <a:rPr lang="en-IE" sz="16000" dirty="0">
                <a:solidFill>
                  <a:schemeClr val="tx1"/>
                </a:solidFill>
                <a:sym typeface="Open Sans Light"/>
              </a:rPr>
              <a:t> for the second time is being progressed. </a:t>
            </a:r>
          </a:p>
          <a:p>
            <a:pPr>
              <a:lnSpc>
                <a:spcPct val="150000"/>
              </a:lnSpc>
              <a:spcBef>
                <a:spcPts val="1200"/>
              </a:spcBef>
            </a:pPr>
            <a:endParaRPr lang="en-IE" sz="16000" dirty="0">
              <a:solidFill>
                <a:schemeClr val="tx1"/>
              </a:solidFill>
              <a:sym typeface="Open Sans Light"/>
            </a:endParaRPr>
          </a:p>
          <a:p>
            <a:pPr marL="1143000" indent="-1143000">
              <a:lnSpc>
                <a:spcPct val="150000"/>
              </a:lnSpc>
              <a:spcBef>
                <a:spcPts val="1200"/>
              </a:spcBef>
              <a:buFont typeface="Wingdings" panose="05000000000000000000" pitchFamily="2" charset="2"/>
              <a:buChar char="q"/>
            </a:pPr>
            <a:r>
              <a:rPr lang="en-IE" sz="16000" dirty="0">
                <a:solidFill>
                  <a:schemeClr val="tx1"/>
                </a:solidFill>
                <a:sym typeface="Open Sans Light"/>
              </a:rPr>
              <a:t>Valuation Date – 1</a:t>
            </a:r>
            <a:r>
              <a:rPr lang="en-IE" sz="16000" baseline="30000" dirty="0">
                <a:solidFill>
                  <a:schemeClr val="tx1"/>
                </a:solidFill>
                <a:sym typeface="Open Sans Light"/>
              </a:rPr>
              <a:t>st</a:t>
            </a:r>
            <a:r>
              <a:rPr lang="en-IE" sz="16000" dirty="0">
                <a:solidFill>
                  <a:schemeClr val="tx1"/>
                </a:solidFill>
                <a:sym typeface="Open Sans Light"/>
              </a:rPr>
              <a:t> February 2022     </a:t>
            </a:r>
          </a:p>
          <a:p>
            <a:pPr marL="1143000" indent="-1143000">
              <a:lnSpc>
                <a:spcPct val="150000"/>
              </a:lnSpc>
              <a:spcBef>
                <a:spcPts val="1200"/>
              </a:spcBef>
              <a:buFont typeface="Wingdings" panose="05000000000000000000" pitchFamily="2" charset="2"/>
              <a:buChar char="q"/>
            </a:pPr>
            <a:r>
              <a:rPr lang="en-IE" sz="16000" dirty="0">
                <a:solidFill>
                  <a:schemeClr val="tx1"/>
                </a:solidFill>
                <a:sym typeface="Open Sans Light"/>
              </a:rPr>
              <a:t>Proposed Valuation Certs Issue Date – 23</a:t>
            </a:r>
            <a:r>
              <a:rPr lang="en-IE" sz="16000" baseline="30000" dirty="0">
                <a:solidFill>
                  <a:schemeClr val="tx1"/>
                </a:solidFill>
                <a:sym typeface="Open Sans Light"/>
              </a:rPr>
              <a:t>rd</a:t>
            </a:r>
            <a:r>
              <a:rPr lang="en-IE" sz="16000" dirty="0">
                <a:solidFill>
                  <a:schemeClr val="tx1"/>
                </a:solidFill>
                <a:sym typeface="Open Sans Light"/>
              </a:rPr>
              <a:t> September  2022    </a:t>
            </a:r>
          </a:p>
          <a:p>
            <a:pPr marL="1143000" indent="-1143000">
              <a:lnSpc>
                <a:spcPct val="150000"/>
              </a:lnSpc>
              <a:spcBef>
                <a:spcPts val="1200"/>
              </a:spcBef>
              <a:buFont typeface="Wingdings" panose="05000000000000000000" pitchFamily="2" charset="2"/>
              <a:buChar char="q"/>
            </a:pPr>
            <a:r>
              <a:rPr lang="en-IE" sz="16000" dirty="0">
                <a:solidFill>
                  <a:schemeClr val="tx1"/>
                </a:solidFill>
                <a:sym typeface="Open Sans Light"/>
              </a:rPr>
              <a:t>Final Certs &amp; Publication of new Valuation List – 22</a:t>
            </a:r>
            <a:r>
              <a:rPr lang="en-IE" sz="16000" baseline="30000" dirty="0">
                <a:solidFill>
                  <a:schemeClr val="tx1"/>
                </a:solidFill>
                <a:sym typeface="Open Sans Light"/>
              </a:rPr>
              <a:t>nd</a:t>
            </a:r>
            <a:r>
              <a:rPr lang="en-IE" sz="16000" dirty="0">
                <a:solidFill>
                  <a:schemeClr val="tx1"/>
                </a:solidFill>
                <a:sym typeface="Open Sans Light"/>
              </a:rPr>
              <a:t> September  2023</a:t>
            </a:r>
          </a:p>
          <a:p>
            <a:pPr marL="1143000" indent="-1143000">
              <a:lnSpc>
                <a:spcPct val="150000"/>
              </a:lnSpc>
              <a:spcBef>
                <a:spcPts val="1200"/>
              </a:spcBef>
              <a:buFont typeface="Wingdings" panose="05000000000000000000" pitchFamily="2" charset="2"/>
              <a:buChar char="q"/>
            </a:pPr>
            <a:r>
              <a:rPr lang="en-IE" sz="16000" dirty="0">
                <a:solidFill>
                  <a:schemeClr val="tx1"/>
                </a:solidFill>
                <a:sym typeface="Open Sans Light"/>
              </a:rPr>
              <a:t>New Valuations become effective for Rates – 1</a:t>
            </a:r>
            <a:r>
              <a:rPr lang="en-IE" sz="16000" baseline="30000" dirty="0">
                <a:solidFill>
                  <a:schemeClr val="tx1"/>
                </a:solidFill>
                <a:sym typeface="Open Sans Light"/>
              </a:rPr>
              <a:t>st</a:t>
            </a:r>
            <a:r>
              <a:rPr lang="en-IE" sz="16000" dirty="0">
                <a:solidFill>
                  <a:schemeClr val="tx1"/>
                </a:solidFill>
                <a:sym typeface="Open Sans Light"/>
              </a:rPr>
              <a:t> January  2024</a:t>
            </a:r>
          </a:p>
          <a:p>
            <a:pPr>
              <a:lnSpc>
                <a:spcPct val="150000"/>
              </a:lnSpc>
              <a:spcBef>
                <a:spcPts val="1200"/>
              </a:spcBef>
            </a:pPr>
            <a:r>
              <a:rPr lang="en-IE" sz="12800" dirty="0">
                <a:solidFill>
                  <a:schemeClr val="tx1"/>
                </a:solidFill>
                <a:sym typeface="Open Sans Light"/>
              </a:rPr>
              <a:t>                  </a:t>
            </a:r>
          </a:p>
          <a:p>
            <a:pPr marL="1143000" indent="-1143000">
              <a:lnSpc>
                <a:spcPct val="150000"/>
              </a:lnSpc>
              <a:spcAft>
                <a:spcPts val="800"/>
              </a:spcAft>
              <a:buFont typeface="Wingdings" panose="05000000000000000000" pitchFamily="2" charset="2"/>
              <a:buChar char="q"/>
            </a:pPr>
            <a:endParaRPr lang="en-IE" sz="16500" dirty="0">
              <a:effectLst/>
              <a:ea typeface="Calibri" panose="020F0502020204030204" pitchFamily="34" charset="0"/>
              <a:cs typeface="Times New Roman" panose="02020603050405020304" pitchFamily="18" charset="0"/>
            </a:endParaRPr>
          </a:p>
          <a:p>
            <a:endParaRPr lang="en-IE" dirty="0"/>
          </a:p>
        </p:txBody>
      </p:sp>
      <p:pic>
        <p:nvPicPr>
          <p:cNvPr id="4" name="Picture 3" descr="Logo, company name&#10;&#10;Description automatically generated">
            <a:extLst>
              <a:ext uri="{FF2B5EF4-FFF2-40B4-BE49-F238E27FC236}">
                <a16:creationId xmlns:a16="http://schemas.microsoft.com/office/drawing/2014/main" id="{18C45B15-7BB7-83FB-A4F9-8C3DAC62FF02}"/>
              </a:ext>
            </a:extLst>
          </p:cNvPr>
          <p:cNvPicPr>
            <a:picLocks noChangeAspect="1"/>
          </p:cNvPicPr>
          <p:nvPr/>
        </p:nvPicPr>
        <p:blipFill>
          <a:blip r:embed="rId2"/>
          <a:stretch>
            <a:fillRect/>
          </a:stretch>
        </p:blipFill>
        <p:spPr>
          <a:xfrm>
            <a:off x="19337210" y="379927"/>
            <a:ext cx="4581136" cy="2780716"/>
          </a:xfrm>
          <a:prstGeom prst="rect">
            <a:avLst/>
          </a:prstGeom>
        </p:spPr>
      </p:pic>
    </p:spTree>
    <p:extLst>
      <p:ext uri="{BB962C8B-B14F-4D97-AF65-F5344CB8AC3E}">
        <p14:creationId xmlns:p14="http://schemas.microsoft.com/office/powerpoint/2010/main" val="308313175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6015CA-54F2-9089-7584-973A1D1B5083}"/>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p:cNvSpPr>
            <a:spLocks noGrp="1"/>
          </p:cNvSpPr>
          <p:nvPr>
            <p:ph type="title"/>
          </p:nvPr>
        </p:nvSpPr>
        <p:spPr>
          <a:xfrm>
            <a:off x="3192135" y="3580059"/>
            <a:ext cx="18897030" cy="10926929"/>
          </a:xfrm>
        </p:spPr>
        <p:txBody>
          <a:bodyPr>
            <a:normAutofit/>
          </a:bodyPr>
          <a:lstStyle/>
          <a:p>
            <a:br>
              <a:rPr lang="en-IE" sz="10700" dirty="0"/>
            </a:br>
            <a:br>
              <a:rPr lang="en-IE" sz="10700" dirty="0"/>
            </a:br>
            <a:br>
              <a:rPr lang="en-IE" sz="10700" dirty="0"/>
            </a:br>
            <a:br>
              <a:rPr lang="en-IE" sz="3600" spc="0" dirty="0">
                <a:solidFill>
                  <a:schemeClr val="tx1"/>
                </a:solidFill>
                <a:sym typeface="Open Sans"/>
              </a:rPr>
            </a:br>
            <a:br>
              <a:rPr lang="en-IE" sz="3600" spc="0" dirty="0">
                <a:solidFill>
                  <a:schemeClr val="tx1"/>
                </a:solidFill>
              </a:rPr>
            </a:br>
            <a:br>
              <a:rPr lang="en-IE" sz="3600" spc="0" dirty="0">
                <a:solidFill>
                  <a:schemeClr val="tx1"/>
                </a:solidFill>
                <a:sym typeface="Open Sans"/>
              </a:rPr>
            </a:br>
            <a:br>
              <a:rPr lang="en-IE" sz="9600" dirty="0"/>
            </a:br>
            <a:br>
              <a:rPr lang="en-US" sz="3600" dirty="0"/>
            </a:br>
            <a:endParaRPr lang="en-US" sz="3600" dirty="0"/>
          </a:p>
        </p:txBody>
      </p:sp>
      <p:sp>
        <p:nvSpPr>
          <p:cNvPr id="5" name="Text Placeholder 4">
            <a:extLst>
              <a:ext uri="{FF2B5EF4-FFF2-40B4-BE49-F238E27FC236}">
                <a16:creationId xmlns:a16="http://schemas.microsoft.com/office/drawing/2014/main" id="{28A7F539-1069-0776-4B4C-9A5E1E0C8A7A}"/>
              </a:ext>
            </a:extLst>
          </p:cNvPr>
          <p:cNvSpPr txBox="1">
            <a:spLocks/>
          </p:cNvSpPr>
          <p:nvPr/>
        </p:nvSpPr>
        <p:spPr>
          <a:xfrm>
            <a:off x="3192135" y="5215598"/>
            <a:ext cx="4693776" cy="4524750"/>
          </a:xfrm>
          <a:prstGeom prst="rect">
            <a:avLst/>
          </a:prstGeom>
        </p:spPr>
        <p:txBody>
          <a:bodyPr>
            <a:normAutofit/>
          </a:bodyPr>
          <a:lstStyle>
            <a:lvl1pPr marL="0" marR="0" indent="0" algn="l" defTabSz="825500" eaLnBrk="1" fontAlgn="auto" latinLnBrk="0" hangingPunct="1">
              <a:lnSpc>
                <a:spcPct val="110000"/>
              </a:lnSpc>
              <a:spcBef>
                <a:spcPts val="0"/>
              </a:spcBef>
              <a:spcAft>
                <a:spcPts val="0"/>
              </a:spcAft>
              <a:buClrTx/>
              <a:buSzTx/>
              <a:buFontTx/>
              <a:buNone/>
              <a:tabLst/>
              <a:defRPr sz="8800" b="0" i="0" u="none" strike="noStrike" cap="none" spc="-150" baseline="0">
                <a:ln>
                  <a:noFill/>
                </a:ln>
                <a:solidFill>
                  <a:srgbClr val="5E5E5E"/>
                </a:solidFill>
                <a:uFillTx/>
                <a:latin typeface="+mn-lt"/>
                <a:ea typeface="Open Sans"/>
                <a:cs typeface="Open Sans"/>
                <a:sym typeface="Open Sans"/>
              </a:defRPr>
            </a:lvl1pPr>
            <a:lvl2pPr marL="0" marR="0" indent="228600" algn="l" defTabSz="825500" eaLnBrk="1" fontAlgn="auto" latinLnBrk="0" hangingPunct="1">
              <a:lnSpc>
                <a:spcPct val="110000"/>
              </a:lnSpc>
              <a:spcBef>
                <a:spcPts val="0"/>
              </a:spcBef>
              <a:spcAft>
                <a:spcPts val="0"/>
              </a:spcAft>
              <a:buClrTx/>
              <a:buSzTx/>
              <a:buFontTx/>
              <a:buNone/>
              <a:tabLst/>
              <a:defRPr sz="6000" b="0" i="0" u="none" strike="noStrike" cap="none" spc="-150" baseline="0">
                <a:ln>
                  <a:noFill/>
                </a:ln>
                <a:solidFill>
                  <a:srgbClr val="5E5E5E"/>
                </a:solidFill>
                <a:uFillTx/>
                <a:latin typeface="+mn-lt"/>
                <a:ea typeface="Open Sans"/>
                <a:cs typeface="Open Sans"/>
                <a:sym typeface="Open Sans"/>
              </a:defRPr>
            </a:lvl2pPr>
            <a:lvl3pPr marL="1440000" marR="0" indent="-857250" algn="l" defTabSz="825500" eaLnBrk="1" fontAlgn="auto" latinLnBrk="0" hangingPunct="1">
              <a:lnSpc>
                <a:spcPct val="110000"/>
              </a:lnSpc>
              <a:spcBef>
                <a:spcPts val="0"/>
              </a:spcBef>
              <a:spcAft>
                <a:spcPts val="0"/>
              </a:spcAft>
              <a:buClr>
                <a:srgbClr val="83BE41"/>
              </a:buClr>
              <a:buSzTx/>
              <a:buFont typeface=".AppleSystemUIFont" charset="-120"/>
              <a:buChar char="—"/>
              <a:tabLst/>
              <a:defRPr sz="6000" b="0" i="1" u="none" strike="noStrike" cap="none" spc="-150" baseline="0">
                <a:ln>
                  <a:noFill/>
                </a:ln>
                <a:solidFill>
                  <a:srgbClr val="5E5E5E"/>
                </a:solidFill>
                <a:uFillTx/>
                <a:latin typeface="+mn-lt"/>
                <a:ea typeface="Open Sans"/>
                <a:cs typeface="Open Sans"/>
                <a:sym typeface="Open Sans"/>
              </a:defRPr>
            </a:lvl3pPr>
            <a:lvl4pPr marL="216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0" u="none" strike="noStrike" cap="none" spc="-150" baseline="0">
                <a:ln>
                  <a:noFill/>
                </a:ln>
                <a:solidFill>
                  <a:srgbClr val="5E5E5E"/>
                </a:solidFill>
                <a:uFillTx/>
                <a:latin typeface="+mn-lt"/>
                <a:ea typeface="Open Sans"/>
                <a:cs typeface="Open Sans"/>
                <a:sym typeface="Open Sans"/>
              </a:defRPr>
            </a:lvl4pPr>
            <a:lvl5pPr marL="288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1" u="none" strike="noStrike" cap="none" spc="-150" baseline="0">
                <a:ln>
                  <a:noFill/>
                </a:ln>
                <a:solidFill>
                  <a:srgbClr val="5E5E5E"/>
                </a:solidFill>
                <a:uFillTx/>
                <a:latin typeface="+mn-lt"/>
                <a:ea typeface="Open Sans"/>
                <a:cs typeface="Open Sans"/>
                <a:sym typeface="Open Sans"/>
              </a:defRPr>
            </a:lvl5pPr>
            <a:lvl6pPr marL="0" marR="0" indent="11430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6pPr>
            <a:lvl7pPr marL="0" marR="0" indent="13716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7pPr>
            <a:lvl8pPr marL="0" marR="0" indent="16002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8pPr>
            <a:lvl9pPr marL="0" marR="0" indent="18288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9pPr>
          </a:lstStyle>
          <a:p>
            <a:r>
              <a:rPr lang="en-IE" sz="4000" spc="0" dirty="0">
                <a:solidFill>
                  <a:schemeClr val="tx1"/>
                </a:solidFill>
                <a:cs typeface="Calibri Light" charset="0"/>
              </a:rPr>
              <a:t>Advancing the </a:t>
            </a:r>
            <a:r>
              <a:rPr lang="en-IE" sz="4000" b="1" spc="0" dirty="0">
                <a:solidFill>
                  <a:schemeClr val="tx1"/>
                </a:solidFill>
                <a:cs typeface="Calibri Light" charset="0"/>
              </a:rPr>
              <a:t>National Revaluation Programme </a:t>
            </a:r>
            <a:r>
              <a:rPr lang="en-IE" sz="4000" spc="0" dirty="0">
                <a:solidFill>
                  <a:schemeClr val="tx1"/>
                </a:solidFill>
                <a:cs typeface="Calibri Light" charset="0"/>
              </a:rPr>
              <a:t>is a  key priority for the period 2022-2024.</a:t>
            </a:r>
            <a:endParaRPr lang="en-US" sz="4000" spc="0" dirty="0">
              <a:solidFill>
                <a:schemeClr val="tx1"/>
              </a:solidFill>
              <a:cs typeface="Calibri Light" charset="0"/>
            </a:endParaRPr>
          </a:p>
        </p:txBody>
      </p:sp>
      <p:pic>
        <p:nvPicPr>
          <p:cNvPr id="4" name="Picture 3">
            <a:extLst>
              <a:ext uri="{FF2B5EF4-FFF2-40B4-BE49-F238E27FC236}">
                <a16:creationId xmlns:a16="http://schemas.microsoft.com/office/drawing/2014/main" id="{C8F6878E-8477-48B2-A9CE-A25DE8A9AC1E}"/>
              </a:ext>
            </a:extLst>
          </p:cNvPr>
          <p:cNvPicPr>
            <a:picLocks noChangeAspect="1"/>
          </p:cNvPicPr>
          <p:nvPr/>
        </p:nvPicPr>
        <p:blipFill>
          <a:blip r:embed="rId2"/>
          <a:stretch/>
        </p:blipFill>
        <p:spPr>
          <a:xfrm>
            <a:off x="8421050" y="1088736"/>
            <a:ext cx="16677325" cy="12627264"/>
          </a:xfrm>
          <a:prstGeom prst="rect">
            <a:avLst/>
          </a:prstGeom>
          <a:noFill/>
        </p:spPr>
      </p:pic>
    </p:spTree>
    <p:extLst>
      <p:ext uri="{BB962C8B-B14F-4D97-AF65-F5344CB8AC3E}">
        <p14:creationId xmlns:p14="http://schemas.microsoft.com/office/powerpoint/2010/main" val="88954409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A887D9-8B46-6FA9-FD13-D68A5EDC819B}"/>
              </a:ext>
            </a:extLst>
          </p:cNvPr>
          <p:cNvSpPr txBox="1"/>
          <p:nvPr/>
        </p:nvSpPr>
        <p:spPr>
          <a:xfrm rot="20106815">
            <a:off x="4165339" y="3833633"/>
            <a:ext cx="13540175"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34400" b="0" i="0" u="none" strike="noStrike" cap="none" spc="0" normalizeH="0" baseline="0" dirty="0">
                <a:ln>
                  <a:noFill/>
                </a:ln>
                <a:solidFill>
                  <a:schemeClr val="bg1">
                    <a:lumMod val="85000"/>
                  </a:schemeClr>
                </a:solidFill>
                <a:effectLst/>
                <a:uFillTx/>
                <a:latin typeface="Open Sans"/>
                <a:ea typeface="Open Sans"/>
                <a:cs typeface="Open Sans"/>
                <a:sym typeface="Open Sans"/>
              </a:rPr>
              <a:t>Draft</a:t>
            </a:r>
          </a:p>
        </p:txBody>
      </p:sp>
      <p:sp>
        <p:nvSpPr>
          <p:cNvPr id="2" name="Title 1"/>
          <p:cNvSpPr>
            <a:spLocks noGrp="1"/>
          </p:cNvSpPr>
          <p:nvPr>
            <p:ph type="title"/>
          </p:nvPr>
        </p:nvSpPr>
        <p:spPr>
          <a:xfrm>
            <a:off x="3092744" y="3679450"/>
            <a:ext cx="18897030" cy="10926929"/>
          </a:xfrm>
        </p:spPr>
        <p:txBody>
          <a:bodyPr>
            <a:normAutofit fontScale="90000"/>
          </a:bodyPr>
          <a:lstStyle/>
          <a:p>
            <a:br>
              <a:rPr lang="en-IE" sz="10700" dirty="0"/>
            </a:br>
            <a:br>
              <a:rPr lang="en-IE" sz="10700" dirty="0"/>
            </a:br>
            <a:br>
              <a:rPr lang="en-IE" sz="10700" dirty="0"/>
            </a:br>
            <a:r>
              <a:rPr lang="en-IE" sz="8900" dirty="0">
                <a:sym typeface="Open Sans"/>
              </a:rPr>
              <a:t>Revaluation: Legal Context</a:t>
            </a:r>
            <a:br>
              <a:rPr lang="en-IE" sz="10700" dirty="0"/>
            </a:br>
            <a:br>
              <a:rPr lang="en-IE" sz="4000" dirty="0">
                <a:solidFill>
                  <a:srgbClr val="00B050"/>
                </a:solidFill>
              </a:rPr>
            </a:br>
            <a:br>
              <a:rPr lang="en-IE" sz="3600" spc="0" dirty="0">
                <a:solidFill>
                  <a:schemeClr val="tx1"/>
                </a:solidFill>
                <a:sym typeface="Open Sans"/>
              </a:rPr>
            </a:br>
            <a:r>
              <a:rPr lang="en-IE" sz="4400" spc="0" dirty="0">
                <a:solidFill>
                  <a:schemeClr val="tx1"/>
                </a:solidFill>
                <a:sym typeface="Open Sans"/>
              </a:rPr>
              <a:t> - Part 5 of Valuation Acts 2001 to 2020:</a:t>
            </a:r>
            <a:br>
              <a:rPr lang="en-IE" sz="4400" spc="0" dirty="0">
                <a:solidFill>
                  <a:schemeClr val="tx1"/>
                </a:solidFill>
                <a:sym typeface="Open Sans"/>
              </a:rPr>
            </a:br>
            <a:br>
              <a:rPr lang="en-IE" sz="4400" spc="0" dirty="0">
                <a:solidFill>
                  <a:schemeClr val="tx1"/>
                </a:solidFill>
                <a:sym typeface="Open Sans"/>
              </a:rPr>
            </a:br>
            <a:r>
              <a:rPr lang="en-IE" sz="4400" spc="0" dirty="0">
                <a:solidFill>
                  <a:schemeClr val="tx1"/>
                </a:solidFill>
                <a:sym typeface="Open Sans"/>
              </a:rPr>
              <a:t>   </a:t>
            </a:r>
            <a:r>
              <a:rPr lang="en-IE" sz="4400" spc="0" dirty="0">
                <a:solidFill>
                  <a:schemeClr val="tx1"/>
                </a:solidFill>
                <a:sym typeface="Open Sans"/>
                <a:hlinkClick r:id="rId2"/>
              </a:rPr>
              <a:t>https://www.valoff.ie/en/about-us/legislation/</a:t>
            </a:r>
            <a:br>
              <a:rPr lang="en-IE" sz="4400" spc="0" dirty="0">
                <a:solidFill>
                  <a:schemeClr val="tx1"/>
                </a:solidFill>
                <a:sym typeface="Open Sans"/>
              </a:rPr>
            </a:br>
            <a:br>
              <a:rPr lang="en-IE" sz="4400" spc="0" dirty="0">
                <a:solidFill>
                  <a:schemeClr val="tx1"/>
                </a:solidFill>
                <a:sym typeface="Open Sans"/>
              </a:rPr>
            </a:br>
            <a:br>
              <a:rPr lang="en-IE" sz="4400" spc="0" dirty="0">
                <a:solidFill>
                  <a:schemeClr val="tx1"/>
                </a:solidFill>
                <a:sym typeface="Open Sans"/>
              </a:rPr>
            </a:br>
            <a:r>
              <a:rPr lang="en-IE" sz="4400" spc="0" dirty="0">
                <a:solidFill>
                  <a:schemeClr val="tx1"/>
                </a:solidFill>
                <a:sym typeface="Open Sans"/>
              </a:rPr>
              <a:t> - </a:t>
            </a:r>
            <a:r>
              <a:rPr lang="en-IE" sz="4400" b="1" spc="0" dirty="0">
                <a:solidFill>
                  <a:schemeClr val="tx1"/>
                </a:solidFill>
                <a:sym typeface="Open Sans"/>
              </a:rPr>
              <a:t>“Net Annual Value” </a:t>
            </a:r>
            <a:r>
              <a:rPr lang="en-IE" sz="4400" spc="0" dirty="0">
                <a:solidFill>
                  <a:schemeClr val="tx1"/>
                </a:solidFill>
                <a:sym typeface="Open Sans"/>
              </a:rPr>
              <a:t>specifically defined in legislation</a:t>
            </a:r>
            <a:br>
              <a:rPr lang="en-IE" sz="4400" spc="0" dirty="0">
                <a:solidFill>
                  <a:schemeClr val="tx1"/>
                </a:solidFill>
                <a:sym typeface="Open Sans"/>
              </a:rPr>
            </a:br>
            <a:br>
              <a:rPr lang="en-IE" sz="4400" spc="0" dirty="0">
                <a:solidFill>
                  <a:schemeClr val="tx1"/>
                </a:solidFill>
                <a:sym typeface="Open Sans"/>
              </a:rPr>
            </a:br>
            <a:r>
              <a:rPr lang="en-IE" sz="4400" spc="0" dirty="0">
                <a:solidFill>
                  <a:schemeClr val="tx1"/>
                </a:solidFill>
                <a:sym typeface="Open Sans"/>
              </a:rPr>
              <a:t>     </a:t>
            </a:r>
            <a:r>
              <a:rPr lang="en-IE" sz="4400" spc="0" dirty="0">
                <a:solidFill>
                  <a:srgbClr val="FF0000"/>
                </a:solidFill>
                <a:sym typeface="Open Sans"/>
              </a:rPr>
              <a:t>Rental Value, not Capital Value</a:t>
            </a:r>
            <a:br>
              <a:rPr lang="en-IE" sz="4400" spc="0" dirty="0">
                <a:solidFill>
                  <a:schemeClr val="tx1"/>
                </a:solidFill>
                <a:sym typeface="Open Sans"/>
              </a:rPr>
            </a:br>
            <a:br>
              <a:rPr lang="en-IE" sz="4400" spc="0" dirty="0">
                <a:solidFill>
                  <a:schemeClr val="tx1"/>
                </a:solidFill>
                <a:sym typeface="Open Sans"/>
              </a:rPr>
            </a:br>
            <a:r>
              <a:rPr lang="en-IE" sz="4400" spc="0" dirty="0">
                <a:solidFill>
                  <a:srgbClr val="FF0000"/>
                </a:solidFill>
                <a:sym typeface="Open Sans"/>
              </a:rPr>
              <a:t>     “Correctness” and “Equity &amp; Uniformity”</a:t>
            </a:r>
            <a:br>
              <a:rPr lang="en-IE" sz="4400" spc="0" dirty="0">
                <a:solidFill>
                  <a:schemeClr val="tx1"/>
                </a:solidFill>
                <a:sym typeface="Open Sans"/>
              </a:rPr>
            </a:br>
            <a:br>
              <a:rPr lang="en-IE" sz="4400" spc="0" dirty="0">
                <a:solidFill>
                  <a:schemeClr val="tx1"/>
                </a:solidFill>
                <a:sym typeface="Open Sans"/>
              </a:rPr>
            </a:br>
            <a:br>
              <a:rPr lang="en-IE" sz="4400" spc="0" dirty="0">
                <a:solidFill>
                  <a:schemeClr val="tx1"/>
                </a:solidFill>
                <a:sym typeface="Open Sans"/>
              </a:rPr>
            </a:br>
            <a:r>
              <a:rPr lang="en-IE" sz="4400" spc="0" dirty="0">
                <a:solidFill>
                  <a:schemeClr val="tx1"/>
                </a:solidFill>
                <a:sym typeface="Open Sans"/>
              </a:rPr>
              <a:t> - Decisions of independent Valuation Tribunal &amp; Higher Courts</a:t>
            </a:r>
            <a:br>
              <a:rPr lang="en-IE" sz="3600" spc="0" dirty="0">
                <a:solidFill>
                  <a:schemeClr val="tx1"/>
                </a:solidFill>
                <a:sym typeface="Open Sans"/>
              </a:rPr>
            </a:br>
            <a:br>
              <a:rPr lang="en-IE" sz="3600" spc="0" dirty="0">
                <a:solidFill>
                  <a:schemeClr val="tx1"/>
                </a:solidFill>
              </a:rPr>
            </a:br>
            <a:br>
              <a:rPr lang="en-IE" sz="3600" spc="0" dirty="0">
                <a:solidFill>
                  <a:schemeClr val="tx1"/>
                </a:solidFill>
                <a:sym typeface="Open Sans"/>
              </a:rPr>
            </a:br>
            <a:br>
              <a:rPr lang="en-IE" sz="9600" dirty="0"/>
            </a:br>
            <a:br>
              <a:rPr lang="en-US" sz="3600" dirty="0"/>
            </a:br>
            <a:endParaRPr lang="en-US" sz="3600" dirty="0"/>
          </a:p>
        </p:txBody>
      </p:sp>
      <p:pic>
        <p:nvPicPr>
          <p:cNvPr id="6" name="Picture 10" descr="Image result for clipart revaluation">
            <a:hlinkClick r:id="rId3"/>
          </p:cNvPr>
          <p:cNvPicPr>
            <a:picLocks noChangeAspect="1" noChangeArrowheads="1"/>
          </p:cNvPicPr>
          <p:nvPr/>
        </p:nvPicPr>
        <p:blipFill>
          <a:blip r:embed="rId4" cstate="print"/>
          <a:srcRect/>
          <a:stretch>
            <a:fillRect/>
          </a:stretch>
        </p:blipFill>
        <p:spPr bwMode="auto">
          <a:xfrm>
            <a:off x="19438640" y="1028701"/>
            <a:ext cx="2964160" cy="2551358"/>
          </a:xfrm>
          <a:prstGeom prst="rect">
            <a:avLst/>
          </a:prstGeom>
          <a:noFill/>
        </p:spPr>
      </p:pic>
    </p:spTree>
    <p:extLst>
      <p:ext uri="{BB962C8B-B14F-4D97-AF65-F5344CB8AC3E}">
        <p14:creationId xmlns:p14="http://schemas.microsoft.com/office/powerpoint/2010/main" val="666581725"/>
      </p:ext>
    </p:extLst>
  </p:cSld>
  <p:clrMapOvr>
    <a:masterClrMapping/>
  </p:clrMapOvr>
  <p:transition spd="med"/>
</p:sld>
</file>

<file path=ppt/theme/theme1.xml><?xml version="1.0" encoding="utf-8"?>
<a:theme xmlns:a="http://schemas.openxmlformats.org/drawingml/2006/main" name="Standard">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A6FCDE65-DDD1-5A4C-8035-D53D5853082D}" vid="{74867093-F41A-EC42-A94E-ED37C209F417}"/>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DC97FC8150DD49AD465F8A73657C42" ma:contentTypeVersion="16" ma:contentTypeDescription="Create a new document." ma:contentTypeScope="" ma:versionID="f8ca794537daf2f84582e836ab2a4dd6">
  <xsd:schema xmlns:xsd="http://www.w3.org/2001/XMLSchema" xmlns:xs="http://www.w3.org/2001/XMLSchema" xmlns:p="http://schemas.microsoft.com/office/2006/metadata/properties" xmlns:ns2="066e983a-f1d7-4d3c-91db-252f29f3e159" xmlns:ns3="2e35a3c0-6932-4795-bc29-a2b24e509738" targetNamespace="http://schemas.microsoft.com/office/2006/metadata/properties" ma:root="true" ma:fieldsID="a7029fb6eb687805e47d33dc81c24e61" ns2:_="" ns3:_="">
    <xsd:import namespace="066e983a-f1d7-4d3c-91db-252f29f3e159"/>
    <xsd:import namespace="2e35a3c0-6932-4795-bc29-a2b24e5097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e983a-f1d7-4d3c-91db-252f29f3e1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4fee8e-0dde-4a08-93f8-df1784a0218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e35a3c0-6932-4795-bc29-a2b24e5097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65a924b-9e56-46ed-a355-e4a399b54ef0}" ma:internalName="TaxCatchAll" ma:showField="CatchAllData" ma:web="2e35a3c0-6932-4795-bc29-a2b24e5097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66e983a-f1d7-4d3c-91db-252f29f3e159">
      <Terms xmlns="http://schemas.microsoft.com/office/infopath/2007/PartnerControls"/>
    </lcf76f155ced4ddcb4097134ff3c332f>
    <TaxCatchAll xmlns="2e35a3c0-6932-4795-bc29-a2b24e509738" xsi:nil="true"/>
  </documentManagement>
</p:properties>
</file>

<file path=customXml/itemProps1.xml><?xml version="1.0" encoding="utf-8"?>
<ds:datastoreItem xmlns:ds="http://schemas.openxmlformats.org/officeDocument/2006/customXml" ds:itemID="{16D03259-795E-42FF-B1C0-08E063A1523D}"/>
</file>

<file path=customXml/itemProps2.xml><?xml version="1.0" encoding="utf-8"?>
<ds:datastoreItem xmlns:ds="http://schemas.openxmlformats.org/officeDocument/2006/customXml" ds:itemID="{B3A5D549-CC5C-437E-BD22-8FB680A619CB}">
  <ds:schemaRefs>
    <ds:schemaRef ds:uri="http://schemas.microsoft.com/sharepoint/v3/contenttype/forms"/>
  </ds:schemaRefs>
</ds:datastoreItem>
</file>

<file path=customXml/itemProps3.xml><?xml version="1.0" encoding="utf-8"?>
<ds:datastoreItem xmlns:ds="http://schemas.openxmlformats.org/officeDocument/2006/customXml" ds:itemID="{0F0EDE7D-B264-4B38-9F52-CD55113BF02F}">
  <ds:schemaRefs>
    <ds:schemaRef ds:uri="f00641c3-5222-4b8e-9a1d-9f0278c7b58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OPW_PSB_PPT-Template</Template>
  <TotalTime>3950</TotalTime>
  <Words>1863</Words>
  <Application>Microsoft Office PowerPoint</Application>
  <PresentationFormat>Custom</PresentationFormat>
  <Paragraphs>100</Paragraphs>
  <Slides>27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.AppleSystemUIFont</vt:lpstr>
      <vt:lpstr>Arial</vt:lpstr>
      <vt:lpstr>Calibri</vt:lpstr>
      <vt:lpstr>Georgia</vt:lpstr>
      <vt:lpstr>Helvetica Neue</vt:lpstr>
      <vt:lpstr>Montserrat</vt:lpstr>
      <vt:lpstr>Open Sans</vt:lpstr>
      <vt:lpstr>Wingdings</vt:lpstr>
      <vt:lpstr>Standard</vt:lpstr>
      <vt:lpstr>National Revaluation Programme:  REVAL 2023 Irish Hotels Federation</vt:lpstr>
      <vt:lpstr>   Areas Covered    - Valuation Office &amp; Rating System in Ireland   - Reval 23 &amp; National Revaluation Programme   - Governing Legislation   - Revaluation Process &amp; Ratepayer Supports    - Appeal Mechanisms   - Key Dates   - Q &amp; A   </vt:lpstr>
      <vt:lpstr>  Valuation Office - Who we are &amp; What we do         </vt:lpstr>
      <vt:lpstr>   Rates and Rateable Valuation   Three figures relevant to Commercial Rates:    - Overall Rates contribution to Annual Budget: Decided by Elected Members of Local Authority    - Rateable Valuation of Individual Properties (“Net Annual Value”): Determined by Valuation Office    - Annual Rate on Valuation (ARV): Set by Elected Members   Valuation x ARV = Amount of Rates liable for collection by Local Authority     </vt:lpstr>
      <vt:lpstr>What is Revaluation?   - Revaluation is a Reassessment from first principles of the rateable value of all    properties in a Local Authority area at the same time, by reference to the same valuation    date   - Leads to Redistribution of commercial rates burden between ratepayers    - Revenue Neutral for Local Authorities    - Recurring exercise (every 5 to 10 years) to maintain the fairness of rating system    - Results in production of New Valuation List that contains modern valuations for    all rateable properties in Local Authority area  </vt:lpstr>
      <vt:lpstr>   Revaluation - Why?   Restore relativity between different properties, categories &amp; locations:   - Take account of movements in rental values across different sectors/locations which     occur over time   - Reflect Local Economic Factors   Transparency:   - Bring Rateable Values back into line with modern property rental values   - Current market rental values   - Result Fairness and Equity     </vt:lpstr>
      <vt:lpstr>Reval 2023</vt:lpstr>
      <vt:lpstr>        </vt:lpstr>
      <vt:lpstr>   Revaluation: Legal Context    - Part 5 of Valuation Acts 2001 to 2020:     https://www.valoff.ie/en/about-us/legislation/    - “Net Annual Value” specifically defined in legislation       Rental Value, not Capital Value       “Correctness” and “Equity &amp; Uniformity”    - Decisions of independent Valuation Tribunal &amp; Higher Courts     </vt:lpstr>
      <vt:lpstr>Revenue Neutral for Council    - Revaluation is about Redistribution of rates liability   - Rates liability of individual ratepayers may change   - “Revenue neutral” for Local Authority:         Ministerial Rates Cap: Sec. 56 Valuation Act 2001, as amended by Local Government Rates and       Other Matters Act 2019        Subject to Sec 56, total amount of rates income remains the same        Benefit from Inflation, New Developments, Improvements to existing buildings        Benefit from Global Valuations in same year as new list is published        Contingency for “Leakage” from new valuation list arising from appeals      </vt:lpstr>
      <vt:lpstr>Before &amp; After examples         </vt:lpstr>
      <vt:lpstr>   Indicative ARV advised by Local Authorities    - Indicative ARV calculated by reference to 2022 LA budget figure for rates    - Aggregate value on Local Authority Valuation List    - Range of Indicative Values     Galway City       -    0.217    Galway County  -    0.21    Donegal             -    0.232    Kerry                  -    0.227    Clare                  -    0.25    Mayo                  -    0.239    Dun Laoghaire Rathdown - 0.193               </vt:lpstr>
      <vt:lpstr>Key Steps in a Revaluation     - VO issues Proposed Valuation Certificates     - Rating Authority makes Indicative ARV available to Ratepayers    - “Representations” made to Valuation Office (40 days)    - VO considers Representations    - VO issues final Valuation Certificates    - Commissioner publishes new Valuation List for Rating Authority    - Appeals can be made to Valuation Tribunal (within 28 days)    - Elected Members of Rating Authority set ARV     - New Valuation List becomes effective          </vt:lpstr>
      <vt:lpstr>Valuation Scheme Hotels  Valuation Scheme:   Room Sales:  % of FMT  Drink Sales:  % of FMT   Food Sales:     % of FMT  Conference:    % of FMT  Leisure:           % of FMT  Sundry:           % of FMT  % taken of each income stream varies                </vt:lpstr>
      <vt:lpstr>Sample Valuation Certificate            </vt:lpstr>
      <vt:lpstr>Sample Valuation Certificate            </vt:lpstr>
      <vt:lpstr>Is my Proposed Valuation Correct?  Compare the Valuation (NAV) to             - Rent you are paying             - Rent you know others are paying for similar properties             - Rents on PSRA Website             - Actual Income Streams v Income Streams as assessed by VO             - Rent you would receive/accept if vacant and to let.   Have you provided your rental information?                    </vt:lpstr>
      <vt:lpstr> Appeal Mechanisms   - “Representations” to Valuation Office by Ratepayer     40 days from issue of Proposed Valuation certificate      Informal process with no fee      Happens before valuation is finalised   - Valuation Tribunal     28 days      Statutory Fee      Formal and quasi-judicial process   - Three possible outcomes:     No change      Valuation decreased      Valuation increased   - Appeal to Higher Courts on Point of Law                  </vt:lpstr>
      <vt:lpstr>PowerPoint Presentation</vt:lpstr>
      <vt:lpstr>Revaluation Outcomes – Reval 2019                       </vt:lpstr>
      <vt:lpstr>Revaluation Outcomes – Reval 2019                       </vt:lpstr>
      <vt:lpstr>VO Supports for Ratepayers    -VO provides hardcopy material to Ratepayers      Making of the Valuation Order       Issue of Proposed Valuation Certificates       Issue of Final Valuation Certificates   - Media advertisements    - Briefing of Elected Representatives &amp; copies of Specimen Documents    - “Walk-in” Clinics for ratepayers    - Extensive engagement with Trade Bodies &amp; representative groups   </vt:lpstr>
      <vt:lpstr>Ratepayer Supports                      </vt:lpstr>
      <vt:lpstr>Reval 2023 Support Team</vt:lpstr>
      <vt:lpstr> Key Dates / Timelines     - Proposed Valuation Certificates issuing will issue on Sept 23rd 2022 &amp; 6th Jan 2023    - Period for making Representations: 40 days    - Walk in Clinics in each Municipality: 3rd to 7th October 2022    - Publication of new Valuation List: 22nd September 2023    - Appeals to Valuation Tribunal – within 28 Days    - New List effective for Rates purposes: 1st January 2024                    </vt:lpstr>
      <vt:lpstr>Summary  - “Revenue Neutral” for Local Authority   - Based entirely on Local Evidence   - Dissatisfied with proposed valuation? - Ratepayer makes representations to VO online   - VO’s Objective -  Publish a Valuation List  that is Fair &amp; Equitable for every Ratepayer and    to Local Authority   - Well established statutory process   - Appeal to independent Valuation Tribunal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dc:title>
  <dc:creator>Laura Glass</dc:creator>
  <cp:lastModifiedBy>Carol Bergin</cp:lastModifiedBy>
  <cp:revision>56</cp:revision>
  <cp:lastPrinted>2022-10-04T16:28:47Z</cp:lastPrinted>
  <dcterms:created xsi:type="dcterms:W3CDTF">2019-06-20T08:22:24Z</dcterms:created>
  <dcterms:modified xsi:type="dcterms:W3CDTF">2022-10-04T19:57:28Z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0x010100C6927FDCED6CAC4F971F16467F2A67E0</vt:lpwstr>
  </property>
</Properties>
</file>